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369" r:id="rId2"/>
    <p:sldId id="370" r:id="rId3"/>
    <p:sldId id="371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94" r:id="rId13"/>
    <p:sldId id="395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9" r:id="rId40"/>
    <p:sldId id="407" r:id="rId41"/>
    <p:sldId id="412" r:id="rId42"/>
    <p:sldId id="411" r:id="rId43"/>
    <p:sldId id="410" r:id="rId44"/>
    <p:sldId id="40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2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4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8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72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6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12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8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6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5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1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6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4E418-6BC9-40C8-83A9-94D282171029}" type="datetimeFigureOut">
              <a:rPr lang="ru-RU" smtClean="0"/>
              <a:t>16.07.2023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5E3B-6FEB-4278-820C-EEDE0CCE2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7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.jpeg"/><Relationship Id="rId7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.jpeg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.jpeg"/><Relationship Id="rId9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6.jpeg"/><Relationship Id="rId7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echerniy.com/news/jakutskie_nasekomye_poletjat_v_kosmos/2023-06-30-1274" TargetMode="External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6.jpeg"/><Relationship Id="rId7" Type="http://schemas.openxmlformats.org/officeDocument/2006/relationships/image" Target="../media/image8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hyperlink" Target="https://www.gctc.ru/main.php?id=6319" TargetMode="External"/><Relationship Id="rId4" Type="http://schemas.openxmlformats.org/officeDocument/2006/relationships/hyperlink" Target="https://www.roscosmos.ru/39374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6.jpeg"/><Relationship Id="rId7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6.jpeg"/><Relationship Id="rId7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6.jpeg"/><Relationship Id="rId7" Type="http://schemas.openxmlformats.org/officeDocument/2006/relationships/image" Target="../media/image10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g"/><Relationship Id="rId4" Type="http://schemas.openxmlformats.org/officeDocument/2006/relationships/hyperlink" Target="https://www.roscosmos.ru/39453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6.jpeg"/><Relationship Id="rId7" Type="http://schemas.openxmlformats.org/officeDocument/2006/relationships/image" Target="../media/image1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hyperlink" Target="https://www.roscosmos.ru/39453/" TargetMode="External"/><Relationship Id="rId9" Type="http://schemas.openxmlformats.org/officeDocument/2006/relationships/image" Target="../media/image12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6.jpeg"/><Relationship Id="rId7" Type="http://schemas.openxmlformats.org/officeDocument/2006/relationships/image" Target="../media/image1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6.jpeg"/><Relationship Id="rId7" Type="http://schemas.openxmlformats.org/officeDocument/2006/relationships/image" Target="../media/image1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6.jpeg"/><Relationship Id="rId7" Type="http://schemas.openxmlformats.org/officeDocument/2006/relationships/image" Target="../media/image1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6.jpeg"/><Relationship Id="rId7" Type="http://schemas.openxmlformats.org/officeDocument/2006/relationships/image" Target="../media/image1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hyperlink" Target="https://vk.com/feed?section=search&amp;q=#%D0%9A%D0%9E%D0%94%D0%91%D0%A3%D0%94%D0%A3%D0%A9%D0%95%D0%93%D0%9E" TargetMode="External"/><Relationship Id="rId9" Type="http://schemas.openxmlformats.org/officeDocument/2006/relationships/image" Target="../media/image1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6.jpeg"/><Relationship Id="rId7" Type="http://schemas.openxmlformats.org/officeDocument/2006/relationships/image" Target="../media/image1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3" Type="http://schemas.openxmlformats.org/officeDocument/2006/relationships/image" Target="../media/image6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g"/><Relationship Id="rId9" Type="http://schemas.openxmlformats.org/officeDocument/2006/relationships/image" Target="../media/image1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6.jpeg"/><Relationship Id="rId7" Type="http://schemas.openxmlformats.org/officeDocument/2006/relationships/image" Target="../media/image1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6.jpeg"/><Relationship Id="rId7" Type="http://schemas.openxmlformats.org/officeDocument/2006/relationships/image" Target="../media/image173.jpeg"/><Relationship Id="rId12" Type="http://schemas.openxmlformats.org/officeDocument/2006/relationships/image" Target="../media/image17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177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4.jpeg"/><Relationship Id="rId9" Type="http://schemas.openxmlformats.org/officeDocument/2006/relationships/image" Target="../media/image17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13" Type="http://schemas.openxmlformats.org/officeDocument/2006/relationships/image" Target="../media/image187.jpeg"/><Relationship Id="rId3" Type="http://schemas.openxmlformats.org/officeDocument/2006/relationships/image" Target="../media/image6.jpeg"/><Relationship Id="rId7" Type="http://schemas.openxmlformats.org/officeDocument/2006/relationships/image" Target="../media/image181.jpeg"/><Relationship Id="rId12" Type="http://schemas.openxmlformats.org/officeDocument/2006/relationships/image" Target="../media/image1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11" Type="http://schemas.openxmlformats.org/officeDocument/2006/relationships/image" Target="../media/image185.jpeg"/><Relationship Id="rId5" Type="http://schemas.openxmlformats.org/officeDocument/2006/relationships/image" Target="../media/image179.png"/><Relationship Id="rId15" Type="http://schemas.openxmlformats.org/officeDocument/2006/relationships/image" Target="../media/image189.jpeg"/><Relationship Id="rId10" Type="http://schemas.openxmlformats.org/officeDocument/2006/relationships/image" Target="../media/image184.jpeg"/><Relationship Id="rId4" Type="http://schemas.openxmlformats.org/officeDocument/2006/relationships/image" Target="../media/image4.jpeg"/><Relationship Id="rId9" Type="http://schemas.openxmlformats.org/officeDocument/2006/relationships/image" Target="../media/image183.jpeg"/><Relationship Id="rId14" Type="http://schemas.openxmlformats.org/officeDocument/2006/relationships/image" Target="../media/image18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6.jpeg"/><Relationship Id="rId7" Type="http://schemas.openxmlformats.org/officeDocument/2006/relationships/image" Target="../media/image1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11" Type="http://schemas.openxmlformats.org/officeDocument/2006/relationships/image" Target="../media/image195.jpeg"/><Relationship Id="rId5" Type="http://schemas.openxmlformats.org/officeDocument/2006/relationships/image" Target="../media/image179.png"/><Relationship Id="rId10" Type="http://schemas.openxmlformats.org/officeDocument/2006/relationships/image" Target="../media/image194.jpeg"/><Relationship Id="rId4" Type="http://schemas.openxmlformats.org/officeDocument/2006/relationships/image" Target="../media/image4.jpeg"/><Relationship Id="rId9" Type="http://schemas.openxmlformats.org/officeDocument/2006/relationships/image" Target="../media/image19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6.jpeg"/><Relationship Id="rId7" Type="http://schemas.openxmlformats.org/officeDocument/2006/relationships/image" Target="../media/image19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g"/><Relationship Id="rId5" Type="http://schemas.openxmlformats.org/officeDocument/2006/relationships/image" Target="../media/image196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6.jpeg"/><Relationship Id="rId7" Type="http://schemas.openxmlformats.org/officeDocument/2006/relationships/image" Target="../media/image20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4.jpeg"/><Relationship Id="rId9" Type="http://schemas.openxmlformats.org/officeDocument/2006/relationships/image" Target="../media/image2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6.jpeg"/><Relationship Id="rId7" Type="http://schemas.openxmlformats.org/officeDocument/2006/relationships/image" Target="../media/image209.jpeg"/><Relationship Id="rId12" Type="http://schemas.openxmlformats.org/officeDocument/2006/relationships/hyperlink" Target="https://yaguo.ru/node/1330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hyperlink" Target="https://vecherniy.com/news/jakutskie_nasekomye_poletjat_v_kosmos/2023-06-30-1274" TargetMode="External"/><Relationship Id="rId5" Type="http://schemas.openxmlformats.org/officeDocument/2006/relationships/image" Target="../media/image207.jpg"/><Relationship Id="rId10" Type="http://schemas.openxmlformats.org/officeDocument/2006/relationships/hyperlink" Target="https://youtu.be/CcS2pdIwS7k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vk.com/omp.moroz?z=video173894413_456239464/c4e8b8bee0d2a37613/pl_wall_173894413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6.jpeg"/><Relationship Id="rId7" Type="http://schemas.openxmlformats.org/officeDocument/2006/relationships/image" Target="../media/image214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4.jpeg"/><Relationship Id="rId9" Type="http://schemas.openxmlformats.org/officeDocument/2006/relationships/image" Target="../media/image21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6.jpeg"/><Relationship Id="rId7" Type="http://schemas.openxmlformats.org/officeDocument/2006/relationships/image" Target="../media/image219.jp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11" Type="http://schemas.openxmlformats.org/officeDocument/2006/relationships/image" Target="../media/image223.jpg"/><Relationship Id="rId5" Type="http://schemas.openxmlformats.org/officeDocument/2006/relationships/image" Target="../media/image217.jpg"/><Relationship Id="rId10" Type="http://schemas.openxmlformats.org/officeDocument/2006/relationships/image" Target="../media/image222.jpeg"/><Relationship Id="rId4" Type="http://schemas.openxmlformats.org/officeDocument/2006/relationships/image" Target="../media/image4.jpeg"/><Relationship Id="rId9" Type="http://schemas.openxmlformats.org/officeDocument/2006/relationships/image" Target="../media/image22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6.jpeg"/><Relationship Id="rId7" Type="http://schemas.openxmlformats.org/officeDocument/2006/relationships/image" Target="../media/image2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6.jpeg"/><Relationship Id="rId7" Type="http://schemas.openxmlformats.org/officeDocument/2006/relationships/image" Target="../media/image2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g"/><Relationship Id="rId4" Type="http://schemas.openxmlformats.org/officeDocument/2006/relationships/image" Target="../media/image4.jpeg"/><Relationship Id="rId9" Type="http://schemas.openxmlformats.org/officeDocument/2006/relationships/image" Target="../media/image2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4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6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0D55D0-F0B6-48E2-B4B9-58ED35798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9" y="412124"/>
            <a:ext cx="10631582" cy="7017591"/>
          </a:xfrm>
          <a:prstGeom prst="rect">
            <a:avLst/>
          </a:prstGeom>
        </p:spPr>
      </p:pic>
      <p:pic>
        <p:nvPicPr>
          <p:cNvPr id="8" name="Рисунок 7" descr="C:\Users\Ольга\Desktop\! АПРЕЛЬ ЧТЕНИЯ В ЯКУТСКЕ\roscosmos-logo-main-eng.png">
            <a:extLst>
              <a:ext uri="{FF2B5EF4-FFF2-40B4-BE49-F238E27FC236}">
                <a16:creationId xmlns:a16="http://schemas.microsoft.com/office/drawing/2014/main" xmlns="" id="{798CDCE2-A6C2-426A-8B4B-736B4E44F0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00" y="27792"/>
            <a:ext cx="1107260" cy="8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Ольга\Desktop\! АПРЕЛЬ ЧТЕНИЯ В ЯКУТСКЕ\лого городской администрации якутска.jpg">
            <a:extLst>
              <a:ext uri="{FF2B5EF4-FFF2-40B4-BE49-F238E27FC236}">
                <a16:creationId xmlns:a16="http://schemas.microsoft.com/office/drawing/2014/main" xmlns="" id="{8CB03836-DE06-48DD-8E1B-7E5356F424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42" y="118643"/>
            <a:ext cx="802704" cy="58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37" y="118643"/>
            <a:ext cx="604805" cy="57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84" y="72918"/>
            <a:ext cx="925553" cy="57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14" y="72918"/>
            <a:ext cx="61838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8DB1C7-AD2F-4DE1-966D-553BCAF635B9}"/>
              </a:ext>
            </a:extLst>
          </p:cNvPr>
          <p:cNvSpPr txBox="1"/>
          <p:nvPr/>
        </p:nvSpPr>
        <p:spPr>
          <a:xfrm>
            <a:off x="3361882" y="706497"/>
            <a:ext cx="5215448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ЛЕТНЯЯ ПРОФОРИЕНТАЦИОННАЯ АЭРОКОСМИЧЕСКАЯ ШКОЛА </a:t>
            </a:r>
            <a:endParaRPr lang="en-US" b="1" dirty="0" smtClean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87" y="257577"/>
            <a:ext cx="208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ЯКУТСК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300173" y="244699"/>
            <a:ext cx="247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4446" y="1828800"/>
            <a:ext cx="215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12.06. – 05.07.2023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21364700">
            <a:off x="4645510" y="2820318"/>
            <a:ext cx="3243679" cy="377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            МЕЧТЫ!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79745" y="244699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3" y="953036"/>
            <a:ext cx="4773782" cy="261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36" y="923987"/>
            <a:ext cx="3450867" cy="265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64" y="1124923"/>
            <a:ext cx="3254733" cy="244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16" y="4095482"/>
            <a:ext cx="3098805" cy="232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80" y="4095482"/>
            <a:ext cx="3028954" cy="232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393" y="2858577"/>
            <a:ext cx="2258096" cy="169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18" y="4765183"/>
            <a:ext cx="2205871" cy="1654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2" y="4095482"/>
            <a:ext cx="3098795" cy="232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004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67437" y="154545"/>
            <a:ext cx="10006883" cy="92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проектами в образовательных лабораториях: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ДЗЗ. КОСМОБИОЛОГИЯ, КОСМОДИПЛОМАТЫ, Прикладная космонавтика,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Космодизайн, История космонавтики, Первый якутский спутник и пр.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258182"/>
            <a:ext cx="2344223" cy="312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5" y="1258182"/>
            <a:ext cx="2344223" cy="312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85" y="1258181"/>
            <a:ext cx="2344224" cy="312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02" y="1258182"/>
            <a:ext cx="2284391" cy="304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4594738"/>
            <a:ext cx="2863134" cy="214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8" y="4594738"/>
            <a:ext cx="2863134" cy="214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58" y="4594737"/>
            <a:ext cx="2863135" cy="214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98" y="4622003"/>
            <a:ext cx="2790423" cy="2092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09" y="1258182"/>
            <a:ext cx="1370634" cy="304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890">
            <a:off x="1239444" y="3428387"/>
            <a:ext cx="2011070" cy="1508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40">
            <a:off x="5512765" y="2859913"/>
            <a:ext cx="2968602" cy="2226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93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67437" y="154545"/>
            <a:ext cx="10006883" cy="92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проектами в образовательных лабораториях: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ДЗЗ. КОСМОБИОЛОГИЯ, КОСМОДИПЛОМАТЫ, Прикладная космонавтика,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Космодизайн, История космонавтики, Первый якутский спутник и пр.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1081824"/>
            <a:ext cx="3533104" cy="264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48" y="1081824"/>
            <a:ext cx="3597499" cy="2698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20" y="1081823"/>
            <a:ext cx="3597500" cy="2698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3911958"/>
            <a:ext cx="3533104" cy="264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33" y="3957032"/>
            <a:ext cx="3649014" cy="2648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3" y="3957032"/>
            <a:ext cx="3554567" cy="266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54" y="2640526"/>
            <a:ext cx="1550026" cy="2066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194">
            <a:off x="2671637" y="2591105"/>
            <a:ext cx="2460271" cy="1845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53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1233151"/>
            <a:ext cx="3945228" cy="295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67437" y="154545"/>
            <a:ext cx="10174309" cy="92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проектами в образовательных лабораториях: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ДЗЗ. КОСМОБИОЛОГИЯ, КОСМОДИПЛОМАТЫ, Прикладная космонавтика,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Космодизайн, История космонавтики, Первый якутский спутник и пр.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41" y="1233150"/>
            <a:ext cx="3945228" cy="295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27" y="1233150"/>
            <a:ext cx="3279819" cy="295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32" y="4785288"/>
            <a:ext cx="2586038" cy="1939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6" y="4343397"/>
            <a:ext cx="3175181" cy="238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98" y="4343397"/>
            <a:ext cx="3158448" cy="236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3094">
            <a:off x="207604" y="4017569"/>
            <a:ext cx="4064007" cy="1828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60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93002" y="227796"/>
            <a:ext cx="992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лаборатория КОСМОБИОЛОГИЯ и КОСМОМЕДИЦИНА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постановка,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условий и концепции научно – образовательного эксперимента «Якутские растения и насекомые в космосе» 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258182"/>
            <a:ext cx="3558862" cy="26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77" y="1258182"/>
            <a:ext cx="3558862" cy="26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46" y="1296819"/>
            <a:ext cx="3507346" cy="2630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4017482"/>
            <a:ext cx="3558862" cy="26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77" y="4080265"/>
            <a:ext cx="3558862" cy="260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46" y="4106025"/>
            <a:ext cx="3535500" cy="258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58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12890" y="154547"/>
            <a:ext cx="10479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постановка,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условий и концепции научно – образовательного эксперимента </a:t>
            </a:r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Якутские растения и насекомые в космосе»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531891"/>
            <a:ext cx="3979572" cy="2984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340180" y="1354876"/>
            <a:ext cx="744398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Северные. Якутские. Суровые. Потому и в космос! А еще к полету к звездам готовят семена растений. А подготовят их в лаборатории биохимии и молекулярной биологии Технопарка «Якутия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«….Евгений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ПОПОВ, ведущий эксперт Технопарка «Якутия»:</a:t>
            </a:r>
          </a:p>
          <a:p>
            <a:pPr algn="just"/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Уже третий год мы работаем над этим проектом в рамках аэрокосмической школы «Арктика и космос». Там есть разные направления: IT, «Дистанционное зондирование Земли», «Первый якутский спутник», «Историческая с применением ДЗЗ» и так далее, и вот наша секция — космобиологическая.</a:t>
            </a:r>
          </a:p>
          <a:p>
            <a:pPr algn="just"/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Евгений Николаевич, какие именно насекомые полетят в космос?</a:t>
            </a:r>
          </a:p>
          <a:p>
            <a:pPr algn="just"/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Мы пока выполняем данные работы и не можем сказать, какие именно из них полетят в космос. Скорее всего те, которых мы сможем собрать: сборы ограничены как временем, так и возможностями. Мы с нашими московскими кураторами-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космобиологами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обсуждали четыре основные темы и выбрали из них две: это семена растений — одна группа будет находиться в обычных условиях, вторая полетит в космос. И далее будет исследоваться, как они себя ведут в космосе и в контрольной группе. То же самое касается и насекомых. Вероятнее всего, это будет муравьиная ферма, и так же будет рассматриваться, как они отличаются друг от друга в разных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условиях...»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175" y="5115616"/>
            <a:ext cx="368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Полный текст статьи  - 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vecherniy.com/news/jakutskie_nasekomye_poletjat_v_kosmos/2023-06-30-1274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9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01019" y="244699"/>
            <a:ext cx="1002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«КОСМОДИПЛОМАТЫ» – разработка концепции и постановка научно – образовательного эксперимента «Перепел»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033" y="1107583"/>
            <a:ext cx="11500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 Олег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Кононенко готовится к эксперименту с перепелами на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МКС, который он реализует в своем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пятом космическом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полете.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этому эксперименту может быть найдена причина отклонений в развитии перепелов в условиях невесомости. Когда инкубатор будет доработан, а патологии исключены, в будущем возможно создание ферм для обеспечения космонавтов продуктами питания в межпланетных перелетах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Подробнее на сайте Роскосмоса -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https://www.roscosmos.ru/39374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ЦПК им. Ю.А. Гагарина -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www.gctc.ru/main.php?id=6319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2962981"/>
            <a:ext cx="5160940" cy="2633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45" y="2931102"/>
            <a:ext cx="5223423" cy="2665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17" y="4703566"/>
            <a:ext cx="3770022" cy="192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80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01019" y="244699"/>
            <a:ext cx="1002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«КОСМОДИПЛОМАТЫ» – разработка концепции и постановка научно – образовательного эксперимента «Перепел»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2579" y="1061864"/>
            <a:ext cx="1134628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Воспитанница летней школы «Арктика и Космос» Иванова Кристина разработала свою концепцию «земного» эксперимента  «Перепелиная ферма на МКС и в Якутске», который будет реализован одновременно с космическим. 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Цитата из аннотации к проекту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Кристины Ивановой: «8 июня в ЦПК прошло занятие по эксперименту «Перепел» с космонавтом Роскосмоса Олегом Кононенко, который готовится к полету в составе 70/71-й длительных экспедиций на МКС. После сеанса связи с постановщиком эксперимента — ИМБП, обсуждением перспектив и процесса проведения исследования началась отработка его задач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Олег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 наш наставник и большой друг Якутии, поэтому услышав  новость  про новый эксперимент , я решила реализовать подобный на Земле, и если, возможно, помочь своему любимому космонавту на орбите! Передать ценную информацию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-Популяризация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отечественной космонавтики («Космобиология»);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-Популяризация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межрегиональных юношеских Чтений им. С.П. Королева среди моих сверстников в г. Якутске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-Профориентация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помочь моим сверстникам выбрать свою будущую профессию – Космобиолог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…Мне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захотелось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похожий земной эксперимент, на тот, который О. Кононенко проводит в условиях микрогравитации на борту МКС. Поэтому я тщательно собрала и изучила информацию, приведенную в презентации и начала готовиться!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Нашла в Якутске через интернет сообщество «любителей перепелов». Которые наблюдают весь процесс полностью выращивают перепелов, отбирают оплодотворенные яйца, наблюдают за тем, как вылупляются птенцы и т.д.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руководителями специально пригласили в нашу школу «Арктика и Космос» специалиста – заводчика, владельца личной перепелиной фермы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Клияненко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Татьяну Александровну. И взяли у нее необходимое интервью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А также договорились о сотрудничестве во время проведения наземного эксперимента».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01019" y="244699"/>
            <a:ext cx="1002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«КОСМОДИПЛОМАТЫ» – разработка концепции и постановка научно – образовательного эксперимента «Перепел»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" y="981184"/>
            <a:ext cx="3206839" cy="2435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09" y="981183"/>
            <a:ext cx="4001037" cy="2435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07" y="981183"/>
            <a:ext cx="3424209" cy="276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52EE70A-221C-4B1B-9858-BF5D6C8085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" y="3641733"/>
            <a:ext cx="2073499" cy="311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EE34E19-5551-41B1-9041-39FAE3A09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46" y="3521180"/>
            <a:ext cx="2115384" cy="3173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116" y="3528120"/>
            <a:ext cx="1424761" cy="3166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00" y="4061874"/>
            <a:ext cx="3277674" cy="263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35" y="3578904"/>
            <a:ext cx="1401908" cy="3115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0715223" y="981183"/>
            <a:ext cx="131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инкубатор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8376274">
            <a:off x="11459065" y="1867786"/>
            <a:ext cx="189452" cy="1213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01019" y="244699"/>
            <a:ext cx="1002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«КОСМОДИПЛОМАТЫ» – разработка концепции и постановка научно – образовательного эксперимента «Перепел»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005" y="1171977"/>
            <a:ext cx="11178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наземный эксперимент стартует в декабре 2023, одновременно,  с космическим на борту МКС, в данный момент идет отработка материалов и деталей эксперимента.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 найден и специально доработан под условия эксперимента  «умный инкубатор». Например, переворачивать яйца перепела инкубатор будет самостоятельно, через специально созданное Программное обеспечение (ПО- ИИ), также именно ИИ будет следить постоянно за температурой, необходимым уровнем влажности и системой проветривания в Инкубаторе. Проект получился увлекательным не только для детей, даже руководители и эксперты не смогли остаться равнодушными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" y="3088512"/>
            <a:ext cx="4751234" cy="3563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22" y="3088512"/>
            <a:ext cx="2497564" cy="3563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24" y="3088512"/>
            <a:ext cx="1603542" cy="3563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8986">
            <a:off x="7776203" y="4340756"/>
            <a:ext cx="2479426" cy="185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20" y="3077735"/>
            <a:ext cx="1800544" cy="101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03796" y="206055"/>
            <a:ext cx="10805376" cy="37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941" y="845982"/>
            <a:ext cx="1175841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проведения: с 12 июня по 05 июля 2023 года.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80 учащихся с 6 по 10 классы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проведения: Центр цифрового образования детей «IT-куб»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Якутск.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«Арктика и Космос 2023» посвящена знаменательным датам: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полета в космос первой в мире женщины – космонавта В.В. Терешковой; подготовке к празднованию 90-летия со дня рождения первого в мире космонавта Ю.А. Гагарина (9 марта 1934 г.); 40 –летию первого в мире выхода в открытый космос женщины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космонавта 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С.Е. Савицкой (25 июля 1984 г.);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подготовке 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проведению в Якутске VIII Международных спортивных игр «Дети Азии» и III Межрегиональным  открытым юношеским научным чтениям им. С.П. Королева (апрель 2024).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совместный образовательный проект Управления образования Окружной администрации города Якутска, научно-исследовательской компании «РИСКСАТ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реализуется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ГК «Роскосмос», Института № 6 «Аэрокосмический» ФГБОУ ВО «Московский авиационный институт (национальный исследовательский университет)», Национального центра управления в кризисных ситуациях МЧС РФ (НЦУКС), Главного управления криминалистики (криминалистического центра) Следственного комитета РФ, Фонда будущих поколений Республики Саха (Якутия).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Научными руководителями являются Кучейко Алексей Анатольевич – к.т.н., генеральный директор ООО «РИСКСАТ», доцент Московского авиационного института, Мороз Ольга Юрьевна – заместитель генерального директора «РИСКСАТ», руководитель проектной сессии «Арктика и Космос». Организаторы: Управление образования Окружной администрации города Якутска, Центр цифрового образования детей «IT-куб», Национальная политехническая средняя общеобразовательная школа № 2, Средняя общеобразовательная школа №5 им. Н. О. Кривошапкина, Средняя общеобразовательная школа № 33 им. Л.А. Колосовой, Национальная гимназия «Айыы Кыhата», компания «РИСКСАТ».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«Арктика и Космос» принимают участие учащиеся и педагоги учреждений дополнительного образования: МАНОУ «ДДТ имени Ф.И. Авдеевой», МБОУ ДО «Детский (подростковый) центр» ГО «город Якутск», МБУ ДО «Хатасский дом творчества «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Ситим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городского округа «город Якутск».</a:t>
            </a:r>
          </a:p>
        </p:txBody>
      </p:sp>
      <p:pic>
        <p:nvPicPr>
          <p:cNvPr id="8" name="Рисунок 7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06" y="180442"/>
            <a:ext cx="604805" cy="575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9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76714" y="294164"/>
            <a:ext cx="11115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аучно-образовательный проект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«Первая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космическая арктическая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оранжерея 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холодном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фарфоре» -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проекта . Космодизайнбюро РИСКСАТСАХА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701" y="1532586"/>
            <a:ext cx="1137204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2023 года в период проведения II открытых межрегиональных юношеских научных чтений им. Сергея Павловича Королева -космонавт РФ, Герой России Олег Германович Артемьев заложил в Центре информационного образования ИТКУБ «Первую в мире космическую – арктическую оранжерею «Арктика и Космос». Событие это было посвящено 60 летию полета в космос первой в мире женщины космонавта России Валентины Владимировны Терешковой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сожалению, в условиях сурового якутского климата было невозможно высадить растение в обычный грунт, поэтому была создана Первая в мире арктическая космическая оранжерея в формате «зимнего сада», а в качестве развития проекта юные дизайнеры придумали свою «оранжерею холодном фарфоре», в которой будут круглогодично «цвести» растения из самых разных уголков планеты.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«Космической оранжереи в холодном фарфоре» на выставке в ИТКУБ. Уникальный дизайнер из Нижнего Новгорода Ольга Фесюк специально для нашей космической оранжереи создала первые экспонаты – букет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саарданы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священного для всех якутов цветка. На изготовление лепестков ушло 5 часов. И ветку цветущей яблони из сада первого в мире музея космонавтики в Калуге – Мемориального дома-музея К.Э. Циолковского (ГМИК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Уже в сентябре 2023 г. воспитанники ИТКУБ освоят методики изготовления цветов в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холодном фарфоре и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скором времени наша фарфоровая оранжерея пополнится новыми экспонатами. </a:t>
            </a:r>
          </a:p>
          <a:p>
            <a:pPr algn="just"/>
            <a:r>
              <a:rPr lang="ru-RU" sz="1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будут растения со своей космической историей:</a:t>
            </a: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Ветка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сирени из сада мамы Ю. А. Гагарина Анны Тимофеевны Гагариной (г. Гагарин Смоленской обл.);</a:t>
            </a: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Роза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сада Мемориального дома –музея академика С.П. Королева в Москве (МДМК, Москва, Останкино);</a:t>
            </a: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Тюльпаны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космодрома Байконура; - Арабидопсис (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Шоколадный космос (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Chocolate Cosmos</a:t>
            </a:r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Бонсай;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Ромашки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Любимые цветы первого космонавта планеты Юрия Алексеевича Гагарина. Согласитесь, скромные маленькие солнышки замечательно характеризуют их поклонника: такой же скромный и лучезарный, в одном из интервью Ю. А. Гагарин сказал: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«Интересно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на Марсе ромашки растут? Если растут на Марсе, то они там синего или фиолетового цвета от листьев до корней. А если на Венере, то желтого или оранжевого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79745" y="244699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608" y="755829"/>
            <a:ext cx="1160386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факты: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космосе цветы и пахнуть будут иначе, чем на Земле. Аромат цветка зависит от многих условий. И некоторые умело этим пользуются. Запахи различных видов роз, выращенных на космическом корабле Дискавери, дали основу для духов «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от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Shiseido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Арабидопсис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Thaliana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Этот цветок - Гагарин среди цветов. Он побывал в космосе в 1982 году. Арабидопсис расцвел и даже дал семена в условиях полного отсутствия гравитации;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Шоколадный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(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Chocolate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Cosmos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Шоколадный космос (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Chocolate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Cosmos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долгое время считался исчезнувшим. Но, к счастью, предусмотрительные биологи начала XX века успели собрать семена с последнего экземпляра этого  неуловимого растения. Цветок в буквальном смысле хочется съесть – он имеет ярко выраженный запах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шоколада. Этот цветок также был отправлен  в космос, прекрасно перенес путешествие и зацвел;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Бонсай-сосна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2004 году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бонсай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-сосна отправилась на воздушных шарах бороздить просторы Вселенной. Эта идея пришла в голову японскому художнику, который совместно с компанией, запускающей в полет космические корабли, ее и осуществил. За компанию с сосной полетел большой цветочный букет. Эта великолепная композиция летала на высоте 30 километров над Землей. </a:t>
            </a:r>
          </a:p>
          <a:p>
            <a:pPr algn="just"/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– новые экспонаты нашей экспозиции на выставке 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иметь QR код, по которому посетители смогут узнать всю информацию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цветах их «космическую историю».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6" y="4312563"/>
            <a:ext cx="3085585" cy="231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3" y="4289234"/>
            <a:ext cx="3116691" cy="2337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06" y="4138686"/>
            <a:ext cx="1854556" cy="247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29" y="4180146"/>
            <a:ext cx="1803042" cy="240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79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7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86" y="122675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81069" y="0"/>
            <a:ext cx="1058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научно-образовательный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«Первая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космическая арктическая оранжерея  в холодном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фарфоре» -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проекта . Космодизайнбюро РИСКСАТСАХА</a:t>
            </a:r>
          </a:p>
          <a:p>
            <a:pPr algn="ctr"/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0" y="1432575"/>
            <a:ext cx="2523231" cy="299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39" y="1432575"/>
            <a:ext cx="2886066" cy="299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" y="4675773"/>
            <a:ext cx="3080570" cy="2054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66" y="4302646"/>
            <a:ext cx="1820481" cy="2427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53" y="3977679"/>
            <a:ext cx="1581329" cy="275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06" y="4531254"/>
            <a:ext cx="2677091" cy="219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36" y="1448702"/>
            <a:ext cx="5395935" cy="285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00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01019" y="163396"/>
            <a:ext cx="10002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стопам первого космонавта планеты </a:t>
            </a:r>
          </a:p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Ю.А. Гагарина. Спорт – это жизнь. Ежедневная зарядка и  занятия воспитанников </a:t>
            </a:r>
            <a:r>
              <a:rPr lang="ru-RU" sz="16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АиК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бассейне «Чолбон»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033" y="891030"/>
            <a:ext cx="11475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мальчишкой, Юрий Алексеевич задался целью получить значок ГТО — и получил, занимаясь в ремесленном училище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Гагарин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разносторонним спортсменом. Несмотря на невысокий рост, он успешно выступал как в летних, так и в зимних видах спорта: с ростом 165 см играл в волейбол, баскетбол, хоккей, катался на лыжах, занимался легкой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атлетикой, активно занимался плаваньем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водными лыжами. Юрий мечтал о профессиональной спортивной карьере, имел разряд по баскетболу, посещал тренировки ЦСКА и дружил с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игроками. Мало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знает, но в 1951 году Гагарин установил местный рекорд на стометровке, пробежав ее за 12,4 секунды.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всем фанатизме космонавт отмечал, что любой спортсмен вне зависимости от подготовки должен иметь полезную для общества и страны профессию.  «Каждый спортсмен, каким бы он ни был мастером, должен иметь какую-то специальность и заниматься производительным трудом. Не человек для спорта, а спорт для человека!» — говорил он.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88" y="3975277"/>
            <a:ext cx="3584620" cy="268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01" y="3975278"/>
            <a:ext cx="3584619" cy="268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9" y="3955959"/>
            <a:ext cx="3610377" cy="270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36" y="3051218"/>
            <a:ext cx="2464157" cy="1848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0817">
            <a:off x="3236575" y="3758493"/>
            <a:ext cx="2507091" cy="188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80" y="3334555"/>
            <a:ext cx="2518848" cy="1889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3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 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072" y="575387"/>
            <a:ext cx="96750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встреча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ИТКУБ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военным летчиком Николаем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командиром корабля МИГ – 31, который мечтает стать космонавтом и пройти отбор в отряд российских космонавтов.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июле 2023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объявил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отбор в отряд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космонавтов -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(подробнее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https://www.roscosmos.ru/39453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4" y="2498501"/>
            <a:ext cx="2316517" cy="1752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44" y="1888119"/>
            <a:ext cx="4552802" cy="4552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45" y="1888119"/>
            <a:ext cx="4552802" cy="4552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30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 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020" y="532729"/>
            <a:ext cx="9899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в ИТКУБ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военным летчиком Николаем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командиром корабля МИГ – 31, который мечтает стать космонавтом и пройти отбор в отряд российских космонавтов. В июле 2023 Роскосмос объявил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отбор в отряд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космонавтов -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(подробнее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https://www.roscosmos.ru/39453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1576357"/>
            <a:ext cx="3764924" cy="2823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25" y="1644666"/>
            <a:ext cx="3725468" cy="2794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86" y="1644666"/>
            <a:ext cx="3764924" cy="2823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2" y="3900447"/>
            <a:ext cx="3621269" cy="271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26" y="3967197"/>
            <a:ext cx="2043786" cy="272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93" y="3833696"/>
            <a:ext cx="3811398" cy="2858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041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01555" y="575387"/>
            <a:ext cx="58470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молодежи в профориентационной аэрокосмической школе «Арктика и Космос» состоялась встреча школьников и педагогов с Евгением Григорьевым - главой города Якутска.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Николаевич ознакомился с проектными работами учащихся в лабораториях «VR/AR и 3D анимация», «Первый якутский спутник «Арктика и Космос», ««Робототехника и цифровые технологии», «Основы дистанционного зондирования Земли (ДЗЗ) и юный космоСледователь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рассказали о своих проектах, показали фрагменты итоговых презентаций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готовят к защите 03 июля 2023 года.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профориентационной выставке «Арктика и Космос» организаторы школы представили Главе города новую экспозицию,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посвященную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будущему полету на МКС космонавта Роскосмоса, Героя России, командира российского отряда космонавтов Олега Дмитриевича Кононенко.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фрагменты экспозиции, посвященной первой в мире Арктической космической оранжереи «Арктика и Космос», которую заложил в апреле 2023 года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Олег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 –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  РФ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 удовольствием ответили на все вопросы Главы города и попросили разрешение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фото!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5072" y="163396"/>
            <a:ext cx="97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 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0" y="810917"/>
            <a:ext cx="2260484" cy="262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3556" y="640473"/>
            <a:ext cx="3047999" cy="228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83" y="3076916"/>
            <a:ext cx="304799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0" y="3709957"/>
            <a:ext cx="2686316" cy="201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72" y="4588941"/>
            <a:ext cx="2914918" cy="2186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753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 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68225" y="575387"/>
            <a:ext cx="526746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25.07.2023 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Ысыаха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Туймаады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города побратима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Хейхе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 КНР с целью установки дружественных связей, посетили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ИТКУБ города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Якутска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делегации: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ЧЭНЬ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Сяоцзе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мэра города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инспектор I класса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правительства города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Хэйлунцзян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КНР;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Сюэцян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мэра Народного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кПравительства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уезда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Нэньцзян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Хэйлунцзян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КНР;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 Ян, заместитель мэра Народного Правительства района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Айхуэй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Хэйлунцзян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КНР;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Гочжу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начальник Управления образования г.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Хэйлунцзян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КНР; СИН</a:t>
            </a:r>
            <a:b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Говэнь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сотрудник первого класса (переводчик) Канцелярии иностранных дел Народного Правительства г. </a:t>
            </a:r>
            <a:r>
              <a:rPr lang="ru-RU" sz="135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Хэйхэ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рамках встречи состоялся деловой разговор, где стороны обсудили актуальные вопросы воспитания детей и дальнейшие пути развития культурного и профессионального сотрудничества и общения. С каждым годом в образовательных учреждениях </a:t>
            </a:r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Якутска все 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детей проявляют интерес к китайскому </a:t>
            </a:r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 и культуре, 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один </a:t>
            </a:r>
            <a:r>
              <a:rPr lang="ru-RU" sz="13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выпускников 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сдал ЕГЭ по китайскому языку. Несомненно российско- китайские отношения будут развиваться и система образования тоже налаживает перспективные направления совместной работы.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9" y="1109985"/>
            <a:ext cx="2938956" cy="209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60" y="938682"/>
            <a:ext cx="3026534" cy="226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3374263"/>
            <a:ext cx="2910627" cy="2182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16" y="3374263"/>
            <a:ext cx="3000778" cy="2250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68" y="4915707"/>
            <a:ext cx="2425521" cy="181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42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25.07.2023  гости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Ысыаха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Туймаады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города побратима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Хейхе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провинции КНР с целью установки дружественных связей, посетили ИТКУБ города Якутска.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6" y="1184856"/>
            <a:ext cx="3442952" cy="258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44" y="1209329"/>
            <a:ext cx="3442952" cy="258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90" y="1199995"/>
            <a:ext cx="3467842" cy="2600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6" y="3969912"/>
            <a:ext cx="3661893" cy="274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44" y="4095482"/>
            <a:ext cx="3494467" cy="262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90" y="3969913"/>
            <a:ext cx="3467841" cy="274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69" y="2842207"/>
            <a:ext cx="1357923" cy="301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8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 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473" y="532728"/>
            <a:ext cx="937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работы летней профориентационной школы аэрокосмического образования был организован и проведен «круглый стол» с делегацией АСИ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НТИ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Проект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#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КОДБУДУЩЕГО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УНИВЕРСИТЕТЫ20.35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6" y="1506828"/>
            <a:ext cx="3387143" cy="2540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79" y="1521316"/>
            <a:ext cx="3367826" cy="252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19" y="1521316"/>
            <a:ext cx="2726479" cy="256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18" y="4185055"/>
            <a:ext cx="2572307" cy="254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27" y="4212519"/>
            <a:ext cx="3314163" cy="2485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69" y="4239983"/>
            <a:ext cx="3273379" cy="2455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70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3" y="128985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45281" y="188949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41" y="575387"/>
            <a:ext cx="7861478" cy="589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3" y="3864595"/>
            <a:ext cx="3636135" cy="2727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034">
            <a:off x="447509" y="737206"/>
            <a:ext cx="4451885" cy="333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76" y="120532"/>
            <a:ext cx="604805" cy="575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0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 встречи с интересными людьми в Школе.</a:t>
            </a:r>
            <a:endParaRPr lang="en-US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период работы Школы к нам в гости приходили и были на связи онлайн наши любимые выпускники. Ребята приехали на каникулы в родной город и первым делом пришли в Арктику и Космос, скучают, кто не смог приехать, выходил на связь онлайн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9" y="1749803"/>
            <a:ext cx="2212573" cy="334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29" y="1788318"/>
            <a:ext cx="3997988" cy="334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63" y="1794755"/>
            <a:ext cx="2506551" cy="334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02" y="3827352"/>
            <a:ext cx="2172779" cy="2897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84" y="3359786"/>
            <a:ext cx="2243070" cy="3364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2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5072" y="163396"/>
            <a:ext cx="977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ЛЕКТОРИЙ ШКОЛЫ – профориентационные лекции, научно- практические семинары,  занятия, консультации по проектным работам – онлайн и офлайн.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962695"/>
            <a:ext cx="3543837" cy="2657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40" y="962695"/>
            <a:ext cx="3543837" cy="2657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2" y="962695"/>
            <a:ext cx="3537395" cy="265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7" y="3953949"/>
            <a:ext cx="3543837" cy="2657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11" y="3865407"/>
            <a:ext cx="3661893" cy="274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1" y="3865407"/>
            <a:ext cx="3570526" cy="274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12" y="3127985"/>
            <a:ext cx="2558603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01" y="3179500"/>
            <a:ext cx="2421229" cy="181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655" y="3127985"/>
            <a:ext cx="2446454" cy="1834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143">
            <a:off x="845116" y="3178865"/>
            <a:ext cx="2066890" cy="155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209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01020" y="163396"/>
            <a:ext cx="10190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творческие занятия, квесты, фестивали Школы.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в космических полетах космонавты имеют свободное время и посвящают его творческим занятиям и отдыху. Воспитанники Арктики и Космоса приняли участие в нескольких творческих конкурсах под общим названием «Таланты Арктики», а также в традиционном народном празднике Ысыах.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1705118"/>
            <a:ext cx="2395471" cy="2464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95" y="1713752"/>
            <a:ext cx="3151031" cy="236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08" y="1710531"/>
            <a:ext cx="3155325" cy="236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81" y="1655589"/>
            <a:ext cx="3260570" cy="2445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4349840"/>
            <a:ext cx="3103809" cy="232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57" y="4349840"/>
            <a:ext cx="3103808" cy="232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5" y="4349840"/>
            <a:ext cx="3103808" cy="232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963" y="4661581"/>
            <a:ext cx="2356388" cy="1767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53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06" y="180442"/>
            <a:ext cx="604805" cy="5753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71640" y="206055"/>
            <a:ext cx="9354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работы Школы воспитанники Арктики и Космос были на постоянной связи с летчиком космонавтом РФ, Героем России Олегом Кононенко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есмотря на свою занятость, Олег Дмитриевич, просматривал проекты ребят, давал некоторые рекомендации и оценивал работы.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ебята создали оригинальный  поздравительный видео сюжет ( с Днем рождения 21.06.2023) для своего любимого космонавта, отправили его Олегу Дмитриевичу и сразу же получили видео ответ и обещание после возвращения из пятого полета непременно приехать к ним в гости! Ребята и педагоги были искренне счастливы!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26" y="2534960"/>
            <a:ext cx="4501711" cy="317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9" y="2534960"/>
            <a:ext cx="4577912" cy="3050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13" y="3447143"/>
            <a:ext cx="4509991" cy="320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6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06" y="180442"/>
            <a:ext cx="604805" cy="5753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56834" y="206055"/>
            <a:ext cx="9852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-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защиты проектных работ, презентация научно – исследовательских и проектных работ «заказчикам» – представителям Министерств и ведомств Республики Саха (Якутия), торжественное награждение лауреатов и победителей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640" y="1300766"/>
            <a:ext cx="115265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«Арктика и Космос» объединила 80 учащихся города Якутска, которые на протяжении 3-х недель занимались научно-исследовательской работой и проектной деятельностью по направлениям: информационная, инженерная, медико-биологическая, дизайнерская, космическая, творческая.</a:t>
            </a:r>
          </a:p>
          <a:p>
            <a:pPr algn="just"/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работы школьниками выполнены 54 научно-исследовательских работ как индивидуальных, так и групповых. По направлениям проектов школьников отметили грамотами и благодарственными письмами: Министерство экологии, природопользования и лесного хозяйства РС(Я), Министерство промышленности и геологии РС(Я), Министерство инноваций, цифрового развития и инфокоммуникационных технологий РС(Я), Министерство по развитию Арктики и делам народов Севера РС(Я), ИКФИА СО РАН, Службы эксплуатации городского хозяйства Окружной администрации города Якутска, Управления Федеральной службы по надзору в сфере природопользования по РС(Я), Педиатрического центра, детского издательства «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Кэскил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имени Н.Е. Мординова-Амма Аччыгыйа и других ведомств.</a:t>
            </a:r>
          </a:p>
          <a:p>
            <a:pPr algn="just"/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июля в торжественной обстановке в Центре «IT-куб» проектантов-школьников наградили дипломами 1, 2, 3 степени, подписанными начальником Управления образования города Якутска Петровой М.П, генеральным директором НИК «РИСКСАТ» Кучейко А.А. и космонавтом РФ Кононенко О.Д. Также отметили грамотами вожатых школы «Арктика и Космос» за организованную работу, педагогов за качественную подготовку школьников к проектной защите</a:t>
            </a: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нашим проектантам дальше развивать свои проекты в следующем учебном году, принять активное участие в Международных Королевских Чтениях в г. Троицке и в III Межрегиональных открытых юношеских научных чтениях им. С.П. Королева в г</a:t>
            </a: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Якутске 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2024 года! Будем рады видеть всех на следующей смене школы «Арктика и Космос»!</a:t>
            </a:r>
          </a:p>
        </p:txBody>
      </p:sp>
    </p:spTree>
    <p:extLst>
      <p:ext uri="{BB962C8B-B14F-4D97-AF65-F5344CB8AC3E}">
        <p14:creationId xmlns:p14="http://schemas.microsoft.com/office/powerpoint/2010/main" val="39634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06" y="180442"/>
            <a:ext cx="604805" cy="5753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11380" y="206055"/>
            <a:ext cx="96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итоговые защиты научно –исследовательских, проектных работ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1" y="991673"/>
            <a:ext cx="3752045" cy="281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8" y="991673"/>
            <a:ext cx="3618962" cy="281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72" y="991674"/>
            <a:ext cx="3961801" cy="281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4" y="4217831"/>
            <a:ext cx="2759628" cy="2440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27" y="4217831"/>
            <a:ext cx="3284112" cy="246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61" y="4206562"/>
            <a:ext cx="3284111" cy="2463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94" y="3628622"/>
            <a:ext cx="1779679" cy="3052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6958">
            <a:off x="3373151" y="3411292"/>
            <a:ext cx="2120720" cy="1590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29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06" y="180442"/>
            <a:ext cx="604805" cy="57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685" y="180442"/>
            <a:ext cx="9182636" cy="527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3" y="907962"/>
            <a:ext cx="1480748" cy="329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85" y="1229934"/>
            <a:ext cx="3958107" cy="296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978795"/>
            <a:ext cx="4812406" cy="216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99" y="2410285"/>
            <a:ext cx="3451537" cy="258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80" y="3248696"/>
            <a:ext cx="3202041" cy="2041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9" y="3248696"/>
            <a:ext cx="2850524" cy="213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46" y="4302832"/>
            <a:ext cx="2179561" cy="194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76" y="4765240"/>
            <a:ext cx="2606079" cy="195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45" y="4524630"/>
            <a:ext cx="2948027" cy="221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9" y="5038671"/>
            <a:ext cx="2241504" cy="16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73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2" y="193182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57" y="193182"/>
            <a:ext cx="597222" cy="60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90" y="219078"/>
            <a:ext cx="604805" cy="57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685" y="180442"/>
            <a:ext cx="9182636" cy="527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2" y="930268"/>
            <a:ext cx="4686936" cy="403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87" y="930268"/>
            <a:ext cx="3820732" cy="286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06" y="3936104"/>
            <a:ext cx="3670478" cy="275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3" y="4042355"/>
            <a:ext cx="3902832" cy="2646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30" y="930268"/>
            <a:ext cx="2186850" cy="345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48" y="4068112"/>
            <a:ext cx="3494468" cy="262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87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2" y="345582"/>
            <a:ext cx="833170" cy="43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7" y="345582"/>
            <a:ext cx="607454" cy="6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90" y="371478"/>
            <a:ext cx="615167" cy="5936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556195" y="358454"/>
            <a:ext cx="1099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лауреатов и призеров Школы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5" y="1120462"/>
            <a:ext cx="5052807" cy="3789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5" y="1332964"/>
            <a:ext cx="5357610" cy="401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80" y="3158607"/>
            <a:ext cx="2627191" cy="3502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46" y="4618869"/>
            <a:ext cx="2723546" cy="204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00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2" y="100884"/>
            <a:ext cx="833170" cy="43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40" y="100064"/>
            <a:ext cx="607454" cy="6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17" y="100064"/>
            <a:ext cx="615167" cy="5936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77297" y="100064"/>
            <a:ext cx="770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«Коммунарские сборы»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1" y="720397"/>
            <a:ext cx="11797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Заключением школы «Арктика и Космос» стало традиционное мероприятие «Коммунарские сборы», в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которого были 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включены: торжественное награждение отрядов, пенная вечеринка, «Король и Королева школы», подвижные игры, просмотр видеофильмов, настольные игры, квизы, музыкальная и игровая комната, комната страшилок, дискотека и моменты расставания!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1824331"/>
            <a:ext cx="3945228" cy="295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26" y="1824331"/>
            <a:ext cx="3880834" cy="218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698" y="1745808"/>
            <a:ext cx="2342345" cy="312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84" y="4146996"/>
            <a:ext cx="3494468" cy="262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3850">
            <a:off x="8027418" y="3720674"/>
            <a:ext cx="3425691" cy="2569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9" y="4857305"/>
            <a:ext cx="1432907" cy="1910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58" y="4884021"/>
            <a:ext cx="2511768" cy="188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27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9" y="111677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91" y="14595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65668" y="111677"/>
            <a:ext cx="1027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08" y="575387"/>
            <a:ext cx="1168113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школы: «Космические образовательные технологии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города Якутска».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летней профориентационной школы, учащиеся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освоили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проектной деятельности,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изобретательские задачи,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освоили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будущих профессий: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мышление, цифровая грамотность, умение работать в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команде, принятие оперативных управленческих решений и пр.</a:t>
            </a:r>
          </a:p>
          <a:p>
            <a:pPr algn="just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 была организована научно – образовательная и социокультурная программа, в которую входили :  профориентационные и развлекательные экскурсии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лекторий,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игры и фильмы,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и знакомство 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интересными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людьми, курсы оказания первой медицинской помощи (по итогам был выдан каждому участнику сертификат), курсы ораторского искусства, квесты, паб - квизы, хакатон, конкурсы, туристический поход, спортивные занятия в бассейне «Чолбон», коммунарские сборы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многое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другое. Для педагогов и руководителей лабораторий были организованы научно – методические занятия и круглый стол по обмену опытом. В период проведения школы была подготовлена и оформлена новая экспозиция на профориентационной выставке «Арктика и Космос» в ИТКУБ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работала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МЕДИАГРУППА, которая ежедневно выпускала новостной видео журнал и краткий пресс-релиз о событиях в Школе!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завершению летней профориентационной школы состоялась итоговая защита образовательных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проектов. В 10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научно-образовательных лабораториях Школы к очной итоговой защите было представлено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проекта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научно- образовательных эксперимента для реализации на МКС и Земле</a:t>
            </a:r>
            <a:r>
              <a:rPr lang="ru-RU" sz="1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«Внимание! Перепел» и «Якутские насекомые в космосе». 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Школы:	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дистанционного зондирования Земли (ДЗЗ)»;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юных дипломатов, владеющих космической тематикой»;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 и цифровые технологии»;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якутский спутник «Арктика и Космос»;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Прикладная космонавтика: решение конструкторских и инженерных задач»;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Молодежное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космодизайн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-бюро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VR/AR»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«КОСМОМЕДИЦИНА и КОСМОБИОЛОГИЯ»; «Юный космоСледователь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.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итогам работы Школы воспитанники «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АиК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были награждены грамотами, дипломами и ценными подарками от заинтересованных Министерств и ведомств Республики Саха (Якутия), 6 Аэрокосмического института МАИ, компании РИСКСАТ, МЧС РФ.</a:t>
            </a:r>
          </a:p>
          <a:p>
            <a:pPr algn="just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После  итоговой защиты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учащимися в летней профориентационной школе «АРКТИКА и КОСМОС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 учетом полученных замечаний и внесенных корректив от экспертов, будут доработаны и представлены на ХV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Всероссийских/международных юношеских научных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С.П. Королева (г. Троицк/Москва), III Межрегиональных открытых юношеских научных чтениях им. С.П. Королев (Якутск, Республика Саха (Якутия))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конференциях, конкурсах, чтениях  и выставка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статуса. В состав Экспертных комиссий вошли ведущие топ менеджеры, представители Министерств, ведомств и организаций Республики Саха (Якутия).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89" y="111677"/>
            <a:ext cx="604805" cy="575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7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2" y="345582"/>
            <a:ext cx="833170" cy="43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7" y="345582"/>
            <a:ext cx="607454" cy="6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90" y="371478"/>
            <a:ext cx="615167" cy="5936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06838" y="358454"/>
            <a:ext cx="8358389" cy="37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о ШКОЛЕ МЕЧТЫ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1" y="1108511"/>
            <a:ext cx="3144016" cy="2819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6" y="4070652"/>
            <a:ext cx="4200660" cy="258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87" y="965095"/>
            <a:ext cx="4086896" cy="229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88" y="1113201"/>
            <a:ext cx="3560293" cy="2002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649273" y="3501281"/>
            <a:ext cx="726368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«Итоги дня» -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vk.com/omp.moroz?z=video173894413_456239464%2Fc4e8b8bee0d2a37613%2Fpl_wall_173894413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сирэ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информационнай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биэрии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youtu.be/CcS2pdIwS7k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Якутские растения и насекомые в космосе -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vecherniy.com/news/jakutskie_nasekomye_poletjat_v_kosmos/2023-06-30-1274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342900" indent="-342900">
              <a:buAutoNum type="arabicPeriod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июля 2023 года в Центре цифрового образования детей «IT-куб» города Якутска завершила свою работу профориентационная аэрокосмическая школа «Арктика и Космос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yaguo.ru/node/13305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также информация о работе «Арктика и Космос» на сайтах всех заинтересованных Министерств и ведомств Республики Саха (Якутия), партнеров Школы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6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3" y="98134"/>
            <a:ext cx="691081" cy="39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03" y="98134"/>
            <a:ext cx="530182" cy="52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78" y="98135"/>
            <a:ext cx="489701" cy="4942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195136" y="98134"/>
            <a:ext cx="835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образовательный проект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евушка спешит в космос»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673" y="875763"/>
            <a:ext cx="11626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P.S.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подряд наши юные дизайнеры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РИСКСАТСАХА работают над проектом «Девушка спешит в космос». Проект посвящен 60 –летию полета в космос В.В. Терешковой и 40 –летию полета в космос С.Е. Савицкой. Ребята создали уникальные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космосувениры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интерьерные текстильные куклы, новую линию молодежной одежды, цифровые выставки,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космотекстиль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анимационные тематические фильмы, космо бижутерию   и многое другое. Все эти экспонаты можно увидеть на профориентационной выставке «Арктика и Космос» в Центре цифрового образования ИТКУБ г. Якутска. Фотография одной из наших текстильных кукол, созданная для Анны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Кикиной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пятой –женщины – космонавта России побывала на борту Международной космической станции. А по возвращению Анны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Кикиной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Землю была ей подарена. Для наших дизайнеров это большая гордость и радость.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Ждем всех на нашей выставке, где вы сможете все увидеть свои глазами!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7" y="3700228"/>
            <a:ext cx="2540418" cy="176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36" y="3069164"/>
            <a:ext cx="2289579" cy="3542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94" y="3069164"/>
            <a:ext cx="343034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22" y="4945487"/>
            <a:ext cx="2715284" cy="180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88" y="3069163"/>
            <a:ext cx="2555588" cy="36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12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3" y="98134"/>
            <a:ext cx="691081" cy="39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03" y="98134"/>
            <a:ext cx="530182" cy="52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78" y="98135"/>
            <a:ext cx="489701" cy="4942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195136" y="98134"/>
            <a:ext cx="835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КОСМОС –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евушка спешит в космос» - новая линия молодежной одежды, созданная с использованием ИИ на основе астрофото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3" y="1021464"/>
            <a:ext cx="3099515" cy="30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00" y="1021464"/>
            <a:ext cx="3099515" cy="30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99" y="1012209"/>
            <a:ext cx="3099515" cy="30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4343396"/>
            <a:ext cx="2424451" cy="242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36" y="4320319"/>
            <a:ext cx="2378299" cy="237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65" y="4297244"/>
            <a:ext cx="2424451" cy="242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85" y="4298851"/>
            <a:ext cx="2468996" cy="2468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867" y="128789"/>
            <a:ext cx="898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4" y="98134"/>
            <a:ext cx="833170" cy="43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79" y="84775"/>
            <a:ext cx="607454" cy="6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78" y="98134"/>
            <a:ext cx="615167" cy="5936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6061" y="811369"/>
            <a:ext cx="1180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Организаторы, учредители, директора образовательных учреждений г. Якутска – благодаря кому Летняя профориентационная школа «Арктика и Космос» живет и развивается! Умные, талантливые, креативные, энергичные, увлеченные люди, всегда готовые прийти на помощь и оказать поддержку!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которые каждый год дают возможность юным жителям Якутска найти свой путь в КОСМОС! 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4" y="2036676"/>
            <a:ext cx="2435987" cy="329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43" y="2011698"/>
            <a:ext cx="2491353" cy="332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78" y="2036676"/>
            <a:ext cx="2497730" cy="3334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63674" y="5451748"/>
            <a:ext cx="11652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 Е.Н. - глава городского округа «город Якутск», Петрова М.П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 Окружной администрации города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Якутска, Кучейко А.А. – доцент МАИ, генеральный директор «РИСКСАТ», Мороз О.Ю. – заместитель генерального директора «РИСКСАТ», руководитель проекта «Арктика и Космос», Иванова С.Н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-Директор МБУ ДО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ЦТТ и Центра цифрового образования «ИТКУБ» г. Якутска;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18" y="2036676"/>
            <a:ext cx="2642815" cy="3334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55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3" y="98133"/>
            <a:ext cx="850835" cy="46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12" y="71418"/>
            <a:ext cx="620333" cy="66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78" y="98134"/>
            <a:ext cx="628210" cy="637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195136" y="98134"/>
            <a:ext cx="8357213" cy="37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о ШКОЛЕ МЕЧТЫ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061" y="811369"/>
            <a:ext cx="1180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Организаторы, учредители, директора образовательных учреждений г. Якутска – благодаря кому Летняя профориентационная школа «Арктика и Космос» живет и развивается! Умные, талантливые, креативные, энергичные, увлеченные люди, всегда готовые прийти на помощь и оказать поддержку!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которые каждый год дают возможность юным жителям Якутска найти свой путь в КОСМОС! 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44" y="2191560"/>
            <a:ext cx="4377348" cy="307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4" y="2191559"/>
            <a:ext cx="4043672" cy="3035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70" y="2225645"/>
            <a:ext cx="1557153" cy="292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76" y="2225645"/>
            <a:ext cx="1900607" cy="295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03" y="2248269"/>
            <a:ext cx="1532587" cy="301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63674" y="5628068"/>
            <a:ext cx="11510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 А.К. – директор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№5 им.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Н.О. Кривошапкина, Батюшкин П.Д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–директор МОБУ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33 им. Л.А. Колосовой г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Якутска , Владимиров В.М. -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НПСОШ №2</a:t>
            </a:r>
          </a:p>
        </p:txBody>
      </p:sp>
    </p:spTree>
    <p:extLst>
      <p:ext uri="{BB962C8B-B14F-4D97-AF65-F5344CB8AC3E}">
        <p14:creationId xmlns:p14="http://schemas.microsoft.com/office/powerpoint/2010/main" val="11222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03" y="18546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01019" y="270521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" y="998112"/>
            <a:ext cx="3726287" cy="2794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43" y="998112"/>
            <a:ext cx="3726287" cy="2794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57" y="998112"/>
            <a:ext cx="3726286" cy="2794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" y="4035110"/>
            <a:ext cx="3726287" cy="26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83" y="4023165"/>
            <a:ext cx="3812147" cy="268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08" y="4023165"/>
            <a:ext cx="3696235" cy="268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60" y="167493"/>
            <a:ext cx="604805" cy="575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9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79745" y="244699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953036"/>
            <a:ext cx="3872248" cy="290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65" y="998112"/>
            <a:ext cx="3872247" cy="290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54" y="998112"/>
            <a:ext cx="3646401" cy="2859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9" y="4168075"/>
            <a:ext cx="3831466" cy="264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66" y="4122999"/>
            <a:ext cx="3872247" cy="268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54" y="4078123"/>
            <a:ext cx="3646401" cy="273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541">
            <a:off x="8225533" y="531590"/>
            <a:ext cx="1637227" cy="218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471">
            <a:off x="7557616" y="2826732"/>
            <a:ext cx="1545733" cy="206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2444" y="3588122"/>
            <a:ext cx="2218232" cy="166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48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79745" y="244699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845982"/>
            <a:ext cx="3940936" cy="295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2" y="845982"/>
            <a:ext cx="3940936" cy="295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42" y="845982"/>
            <a:ext cx="3660822" cy="296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3972775"/>
            <a:ext cx="2163919" cy="288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07" y="3628443"/>
            <a:ext cx="2567189" cy="1925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05" y="4973809"/>
            <a:ext cx="2372674" cy="1779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70" y="3628443"/>
            <a:ext cx="2571749" cy="192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79" y="5071712"/>
            <a:ext cx="2242137" cy="168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18" y="3638758"/>
            <a:ext cx="2416935" cy="1812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137" y="3467411"/>
            <a:ext cx="1478657" cy="3285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19" y="5451459"/>
            <a:ext cx="976392" cy="130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542" y="3213471"/>
            <a:ext cx="1565700" cy="117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40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89" y="171784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92784" y="77273"/>
            <a:ext cx="1003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 –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</a:t>
            </a:r>
          </a:p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аучно – образовательных лабораторий – 20.06.2023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08" y="981183"/>
            <a:ext cx="11754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июня состоялось торжественное открытие проектных лабораторий Летней профориентационной аэрокосмической школы «Арктика и Космос».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Юных покорителей космоса 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педагогов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поздравили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Мария Ли –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Цай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начальника Управления образования Окружной администрации города Якутска;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Кучейко, генеральный директор научно-исследовательской компании «РИСКСАТ», доцент Московского авиационного института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Мороз, заместитель генерального директора компании «РИСКСАТ», научный руководитель проектной сессии «Арктика и космос», член Федерации космонавтики Российской Федерации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15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Джулустан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Хон, первый заместитель министра экологии, природопользования и лесного хозяйства Республики Саха (Якутия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Сычевский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министра промышленности и геологии Республики Саха (Якутия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Неустроев - первый заместитель министра по развитию Арктики и делам народов Севера Республики Саха (Якутия);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Прокопьев, руководитель отдела инновационного развития Министерство инноваций, цифрового развития и инфокоммуникационных технологий Республики Саха (Якутия);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Малышева, заместитель директора  "Национального архива Республики Саха (Якутия)";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руководитель Службы эксплуатации городского хозяйства Окружной администрации города Якутска;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Николашкин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директора по научной работе Института космофизических исследований и аэрономии им. Ю.Г. Шафера Сибирского отделения Российской академии наук, кандидат физико-математических наук, член Российской академии космонавтики им. Циолковского;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Элеонора 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директора по развитию «Технопарк «Якутия»;</a:t>
            </a:r>
          </a:p>
          <a:p>
            <a:pPr algn="just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Семенова, директор Детского издательство «КЭСКИЛ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видеопоздравлениями и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пожеланиями удачи выступили</a:t>
            </a:r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 Роскосмоса, </a:t>
            </a:r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</a:t>
            </a:r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российского отряда космонавтов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Олег Кононенко; </a:t>
            </a:r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летчик-космонавт РФ </a:t>
            </a:r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депутат Московской городской Думы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-Олег Артемьев; Глава </a:t>
            </a:r>
            <a:r>
              <a:rPr lang="ru-RU" sz="15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Троицк в городе Москве, Председатель муниципальных образований города Москвы - Владимир </a:t>
            </a:r>
            <a:r>
              <a:rPr lang="ru-RU" sz="155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Дудочкин;  Елена Лучицкая – кандидат биологических наук, ведущий научный сотрудник Института Медико-Биологических Проблем.</a:t>
            </a:r>
            <a:endParaRPr lang="ru-RU" sz="155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Ольга\Desktop\! АПРЕЛЬ ЧТЕНИЯ В ЯКУТСКЕ\лого упробразования Якутск.jpg">
            <a:extLst>
              <a:ext uri="{FF2B5EF4-FFF2-40B4-BE49-F238E27FC236}">
                <a16:creationId xmlns:a16="http://schemas.microsoft.com/office/drawing/2014/main" xmlns="" id="{0373B8EA-45C7-4232-BDAD-22DB826ECD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79" y="197680"/>
            <a:ext cx="604805" cy="575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5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Ольга\Desktop\! АПРЕЛЬ ЧТЕНИЯ В ЯКУТСКЕ\1.jpg">
            <a:extLst>
              <a:ext uri="{FF2B5EF4-FFF2-40B4-BE49-F238E27FC236}">
                <a16:creationId xmlns:a16="http://schemas.microsoft.com/office/drawing/2014/main" xmlns="" id="{5DB6CA5D-63AD-4EBD-A2DE-8CC178AC0B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154546"/>
            <a:ext cx="819136" cy="4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! АПРЕЛЬ ЧТЕНИЯ В ЯКУТСКЕ\лого иткуб.jpg">
            <a:extLst>
              <a:ext uri="{FF2B5EF4-FFF2-40B4-BE49-F238E27FC236}">
                <a16:creationId xmlns:a16="http://schemas.microsoft.com/office/drawing/2014/main" xmlns="" id="{C2CDC17C-90BF-4847-B9DA-64A673B75C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54546"/>
            <a:ext cx="597222" cy="601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79745" y="244699"/>
            <a:ext cx="992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 и КОСМОС</a:t>
            </a:r>
            <a:endParaRPr lang="ru-RU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608" y="845983"/>
            <a:ext cx="11719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проектанты «Арктика и Космос» 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своих научно-исследовательских и творческих работ 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Министерства по развитию Арктики и делам народов Севера Республики Саха (Якутия), Министерства экологии, природопользования и лесного хозяйства Республики Саха (Якутия), Министерства промышленности и геологии Республики Саха (Якутия), Министерства инноваций, цифрового развития и инфокоммуникационных технологий Республики Саха (Якутия), Министерства по развитию Арктики и делам народов Севера Республики Саха (Якутия), Отдела оперативно-аналитического мониторинга Центра Управления кризисных ситуаций МЧС по Республике Саха (Якутия), Национального архива Республики Саха (Якутия), Службы эксплуатации городского хозяйства Окружной администрации города Якутска, Института космофизических исследований и аэрономии им. Ю.Г. Шафера, ГАУ «Технопарк «Якутия», Детского издательства «КЭСКИЛ». Также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ученые получили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от Елены Лучицкой, старшего научного сотрудника Института медико-биологических проблем РАН, кандидата биологических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3490682"/>
            <a:ext cx="5912354" cy="324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87" y="3859633"/>
            <a:ext cx="5352313" cy="235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22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4390</TotalTime>
  <Words>3462</Words>
  <Application>Microsoft Office PowerPoint</Application>
  <PresentationFormat>Широкоэкранный</PresentationFormat>
  <Paragraphs>160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Торжественное открытие</dc:title>
  <dc:creator>User</dc:creator>
  <cp:lastModifiedBy>Ольга</cp:lastModifiedBy>
  <cp:revision>680</cp:revision>
  <dcterms:created xsi:type="dcterms:W3CDTF">2022-06-18T09:42:28Z</dcterms:created>
  <dcterms:modified xsi:type="dcterms:W3CDTF">2023-07-16T12:01:25Z</dcterms:modified>
</cp:coreProperties>
</file>