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77" r:id="rId9"/>
    <p:sldId id="278" r:id="rId10"/>
    <p:sldId id="280" r:id="rId11"/>
    <p:sldId id="264" r:id="rId12"/>
    <p:sldId id="281" r:id="rId13"/>
    <p:sldId id="265" r:id="rId14"/>
    <p:sldId id="262" r:id="rId15"/>
    <p:sldId id="282" r:id="rId16"/>
    <p:sldId id="271" r:id="rId17"/>
    <p:sldId id="266" r:id="rId18"/>
    <p:sldId id="270" r:id="rId19"/>
    <p:sldId id="267" r:id="rId20"/>
    <p:sldId id="268" r:id="rId21"/>
    <p:sldId id="269" r:id="rId22"/>
    <p:sldId id="272" r:id="rId23"/>
    <p:sldId id="27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50600-CBDB-C1B8-39DD-7DE7366A9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A29FF8-9F58-5806-17FC-8EADE0F4A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D812D-A868-BF8F-4DE6-57A7598B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B31F3D-8BB5-E7A9-2F00-213D01A0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769C7-7BD5-D868-9DCD-8C20F029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86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9AE4-3881-F47A-4C29-94C88106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534F4A-0BCF-CB26-3216-EF98D501B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FB77A-17B7-41BB-F65F-83F63E04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BF764-1725-4E2D-5378-225D2C31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CE3F90-25A4-931E-B535-25F11149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11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1AD249-5EDE-6238-147D-C8C742CA6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22D421-DC5B-2CB5-B250-2150E7BC5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6C17EA-1939-7775-270F-EC51EB10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DBDF4-639D-F1BD-935B-DACF693E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3E2289-1B00-A051-2153-DD1AC663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07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4563D-29EF-4892-6248-DA81CB3D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7C8599-1CA6-BD8D-183D-90191C0BC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A156A0-C4EA-8BF8-A859-9F5C2DFD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341950-8D02-A499-251A-AF2BD6E6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2AD70-5484-0089-8617-1082E1E2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8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19F3B-62F2-FA52-4268-03A74F5C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AB2D92-4E43-C275-6810-31E3A5F04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EB746-6248-65E7-873C-0E6185AE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9779A-F93C-7964-A2B1-80850804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EBDE1C-F42D-1380-4520-039D7ECF3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23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76D81-7585-E713-664D-9D0D0F37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A11C70-577F-19A1-7B1C-9CC70EE6D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2FC868-1D15-1EA9-BB47-2EAA436C2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18E546-EF02-CA2E-B6B8-627AC98AD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58CAF0-A158-549C-D3D0-C4A0EC7D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8171D-F3FD-081B-1DBC-FF6546D7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8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4A132-BA36-135C-29E1-A1693D43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2B512C-D8DA-3CDE-8946-367AA07E4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A1E176-7AFD-664E-5DAF-3BFBF2F4E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DD8151-F404-34E7-9725-41BEDD392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F19DF9-CB2B-5A25-09C4-2CFB71335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82A06E-3AF6-E080-3393-DA3DC1FF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8DA616-4BB3-CBDE-AACB-AB3421EE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325D4F-53E7-2966-9AAD-54D3941E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36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0EE7E-957D-0C68-678C-AE4422DF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0CD7D-7C14-A97A-1DF4-0BB6091E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D27E92-25C0-2435-7CB3-74DE312D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728F18-131C-7A23-F115-7479608E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0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D8FE51-3EE9-3A98-D265-15A76D36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703056-C00A-D52F-89EA-98A58D5B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C9D202-7DE9-035C-7112-C484CF23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1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C335A-03AB-5215-632B-28B9564E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C6EDE5-9811-68A0-DC54-1797C612E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E79F92-D26B-B549-3F95-672677E89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AE13A7-77A4-5FC2-3C5D-45CCA1C4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BC674A-DE95-7D9F-5227-314464DB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D2E898-E068-2E3B-155F-5639595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A1592-F887-7D91-BDA2-8712EEB3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E756CF-5423-D0F0-EA45-D6BFECDAA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2A2AFA-64BB-2ACC-9F52-BD3093CC4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853275-EEB5-93AB-D415-13937D0F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EFE494-39E6-0302-0E18-DA047687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476F1D-A2DF-FCD4-3D0D-24C0F85F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5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FDFF-BAE0-A8CB-551F-60DEBDD4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25294D-41DB-4D66-C1F7-715E31E72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010B0D-B838-CB53-1313-C10E08A23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F7E97-3CB3-4CE7-81D9-4AB1B5A0DEA0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198C42-0663-52CA-2FF7-4D7353A47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9C26DF-A998-3982-B1E6-3D7EE6681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5DD7-91C3-4A19-B6F3-224A0EA14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4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mailto:hmc@mecom.ru" TargetMode="External"/><Relationship Id="rId7" Type="http://schemas.openxmlformats.org/officeDocument/2006/relationships/image" Target="../media/image1.png"/><Relationship Id="rId2" Type="http://schemas.openxmlformats.org/officeDocument/2006/relationships/hyperlink" Target="mailto:stasocean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na.antonyuk88@gmail.com" TargetMode="External"/><Relationship Id="rId5" Type="http://schemas.openxmlformats.org/officeDocument/2006/relationships/hyperlink" Target="mailto:alexindia@mail.ru" TargetMode="External"/><Relationship Id="rId4" Type="http://schemas.openxmlformats.org/officeDocument/2006/relationships/hyperlink" Target="mailto:KuchejkoAA@mai.ru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ru.wikipedia.org/wiki/%D0%A1%D0%B8%D0%BB%D0%B0_%D0%9A%D0%BE%D1%80%D0%B8%D0%BE%D0%BB%D0%B8%D1%81%D0%B0_%D0%B2_%D0%B3%D0%B8%D0%B4%D1%80%D0%BE%D0%B0%D1%8D%D1%80%D0%BE%D0%BC%D0%B5%D1%85%D0%B0%D0%BD%D0%B8%D0%BA%D0%B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novorab.ru/2020/10/09/nr-provel-rassledovanie-mozhet-li-zatonuvshij-admiral-nahimov-pachkat-mazutom-more-pod-novorossijsk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doi.org/10.1134/S0001437021060060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scanex.ru/company/news/utechki-nefteproduktov-iz-zatonuvshego-teplokhoda-admiral-nakhimov/" TargetMode="External"/><Relationship Id="rId7" Type="http://schemas.openxmlformats.org/officeDocument/2006/relationships/hyperlink" Target="https://doi.org/10.1134/S0001437021060060" TargetMode="External"/><Relationship Id="rId2" Type="http://schemas.openxmlformats.org/officeDocument/2006/relationships/hyperlink" Target="https://mai.ru/press/news/detail.php?ID=16102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3390/jmse11040887" TargetMode="External"/><Relationship Id="rId5" Type="http://schemas.openxmlformats.org/officeDocument/2006/relationships/hyperlink" Target="https://novorab.ru/2020/10/09/nr-provel-rassledovanie-mozhet-li-zatonuvshij-admiral-nahimov-pachkat-mazutom-more-pod-novorossijskom/" TargetMode="External"/><Relationship Id="rId4" Type="http://schemas.openxmlformats.org/officeDocument/2006/relationships/hyperlink" Target="http://dvs.net.ru/mp/data/main_ru.shtml" TargetMode="Externa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www.instagram.com/p/CUWy8ibgcCe/?fbclid=IwAR2R8VTtGGQAf6hbhzVOuPzxA6uQ2QLAKid_V2WCKQVExisLSupHV3mR2B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hyperlink" Target="https://pulitzercenter.org/stories/ticking-ecological-time-bombs-thousands-sunken-wwii-ships-rusting-bottom-pacific" TargetMode="External"/><Relationship Id="rId2" Type="http://schemas.openxmlformats.org/officeDocument/2006/relationships/hyperlink" Target="https://www.researchgate.net/publication/349177048_Remote_Sensing_and_Modelling_of_the_Mopang_Oil_Pollution_near_the_Bulgarian_Black_Sea_Coas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atelliteblog.cgg.com/seascope-forgotten-threat-the-ghost-fleet-of-bikini-atoll/" TargetMode="External"/><Relationship Id="rId5" Type="http://schemas.openxmlformats.org/officeDocument/2006/relationships/hyperlink" Target="https://majorprojects.org.au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scanex.ru/company/news/utechki-nefteproduktov-iz-zatonuvshego-teplokhoda-admiral-nakhimov/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8C897-97FD-B952-4841-253477712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294" y="803185"/>
            <a:ext cx="9966385" cy="3622166"/>
          </a:xfrm>
        </p:spPr>
        <p:txBody>
          <a:bodyPr>
            <a:normAutofit/>
          </a:bodyPr>
          <a:lstStyle/>
          <a:p>
            <a:pPr marL="449580" algn="l" rtl="0">
              <a:spcBef>
                <a:spcPts val="0"/>
              </a:spcBef>
              <a:spcAft>
                <a:spcPts val="1000"/>
              </a:spcAft>
            </a:pP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ВЛИЯНИЕ ДАУНВЕЛЛИНГА НА УТЕЧКУ ТОПЛИВА С ЗАТОНУВШЕГО ТЕПЛОХОДА «АДМИРАЛ НАХИМОВ»</a:t>
            </a:r>
            <a:b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b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1" i="0" u="none" strike="noStrike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Мысленков</a:t>
            </a:r>
            <a:r>
              <a:rPr lang="ru-RU" sz="1800" b="1" i="0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С.А.</a:t>
            </a:r>
            <a:r>
              <a:rPr lang="ru-RU" sz="18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1,2,3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Кучейко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А.А.</a:t>
            </a:r>
            <a:r>
              <a:rPr lang="ru-RU" sz="18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4,5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Козырева А.Ю.</a:t>
            </a:r>
            <a:r>
              <a:rPr lang="ru-RU" sz="18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Коваль Г.Я.</a:t>
            </a:r>
            <a:r>
              <a:rPr lang="ru-RU" sz="18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</a:t>
            </a:r>
            <a:br>
              <a:rPr lang="ru-RU" sz="1000" dirty="0">
                <a:effectLst/>
              </a:rPr>
            </a:br>
            <a:r>
              <a:rPr lang="ru-RU" sz="1800" b="0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МГУ имени М.В. Ломоносова,</a:t>
            </a:r>
            <a:r>
              <a:rPr lang="en-US" sz="180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1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2"/>
              </a:rPr>
              <a:t>stasocean@gmail.com</a:t>
            </a:r>
            <a:r>
              <a:rPr lang="ru-RU" sz="1800" b="0" i="1" u="none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sz="1000" dirty="0">
                <a:effectLst/>
              </a:rPr>
            </a:br>
            <a:r>
              <a:rPr lang="ru-RU" sz="1800" b="0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Гидрометцентр России, </a:t>
            </a:r>
            <a:r>
              <a:rPr lang="ru-RU" sz="1800" b="0" i="1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hmc@mecom.ru</a:t>
            </a:r>
            <a:r>
              <a:rPr lang="ru-RU" sz="1800" b="0" i="1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sz="1000" dirty="0">
                <a:effectLst/>
              </a:rPr>
            </a:br>
            <a:r>
              <a:rPr lang="ru-RU" sz="1800" b="0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1" u="none" strike="noStrike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Институт океанологии им. П.П. Ширшова РАН, </a:t>
            </a:r>
            <a:br>
              <a:rPr lang="ru-RU" sz="1000" dirty="0">
                <a:effectLst/>
              </a:rPr>
            </a:br>
            <a:r>
              <a:rPr lang="ru-RU" sz="1800" b="0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Московский авиационный институт, </a:t>
            </a:r>
            <a:r>
              <a:rPr lang="ru-RU" sz="1800" b="0" i="1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4"/>
              </a:rPr>
              <a:t>KuchejkoAA@mai.ru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</a:t>
            </a:r>
            <a:br>
              <a:rPr lang="ru-RU" sz="1000" dirty="0">
                <a:effectLst/>
              </a:rPr>
            </a:br>
            <a:r>
              <a:rPr lang="ru-RU" sz="1800" b="0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 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ООО “РИСКСАТ”, </a:t>
            </a:r>
            <a:r>
              <a:rPr lang="ru-RU" sz="1800" b="0" i="1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5"/>
              </a:rPr>
              <a:t>alexindia@mail.ru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sz="1000" dirty="0">
                <a:effectLst/>
              </a:rPr>
            </a:br>
            <a:r>
              <a:rPr lang="ru-RU" sz="1800" b="0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ФГБУН ФИЦ «Морской гидрофизический институт РАН», </a:t>
            </a:r>
            <a:r>
              <a:rPr lang="ru-RU" sz="1800" b="0" i="1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6"/>
              </a:rPr>
              <a:t>anna.antonyuk88@gmail.com</a:t>
            </a:r>
            <a:r>
              <a:rPr lang="ru-RU" sz="1800" b="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sz="1000" dirty="0">
                <a:effectLst/>
              </a:rPr>
            </a:b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01C51-CF65-A7B0-8877-5FF0F601BA63}"/>
              </a:ext>
            </a:extLst>
          </p:cNvPr>
          <p:cNvSpPr txBox="1"/>
          <p:nvPr/>
        </p:nvSpPr>
        <p:spPr>
          <a:xfrm>
            <a:off x="2725947" y="5339599"/>
            <a:ext cx="8773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XVIII Международная научно-техническая конференция «СОВРЕМЕННЫЕ МЕТОДЫ И СРЕДСТВА ОКЕАНОЛОГИЧЕСКИХ ИССЛЕДОВАНИЙ» (МСОИ-2023)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0BB933-8170-6538-8B7B-A2DAE427A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4" y="5053013"/>
            <a:ext cx="2017976" cy="1574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11BBB8-54B0-F11D-04EA-F287369B46E6}"/>
              </a:ext>
            </a:extLst>
          </p:cNvPr>
          <p:cNvSpPr txBox="1"/>
          <p:nvPr/>
        </p:nvSpPr>
        <p:spPr>
          <a:xfrm>
            <a:off x="2725946" y="5980821"/>
            <a:ext cx="7323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23-25 мая 2023 г.</a:t>
            </a:r>
            <a:r>
              <a:rPr lang="ru-RU" dirty="0"/>
              <a:t> Институт океанологии им. </a:t>
            </a:r>
            <a:r>
              <a:rPr lang="ru-RU" dirty="0" err="1"/>
              <a:t>П.П.Ширшова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59A967-7F17-5AF2-6964-482095AF8D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2EAEC6-8838-CF43-A6B1-005031677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709" y="112889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52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2" y="665123"/>
            <a:ext cx="9309538" cy="60813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2A1426-3D10-765F-9EE0-875F560D2786}"/>
              </a:ext>
            </a:extLst>
          </p:cNvPr>
          <p:cNvSpPr/>
          <p:nvPr/>
        </p:nvSpPr>
        <p:spPr>
          <a:xfrm>
            <a:off x="2216987" y="2855343"/>
            <a:ext cx="104460" cy="126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8B6CE5-5E07-9088-2244-A2EBC77CFE80}"/>
              </a:ext>
            </a:extLst>
          </p:cNvPr>
          <p:cNvSpPr/>
          <p:nvPr/>
        </p:nvSpPr>
        <p:spPr>
          <a:xfrm>
            <a:off x="2914982" y="2855344"/>
            <a:ext cx="104460" cy="126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8A249-52D7-B638-A99C-1D2A8811EDFE}"/>
              </a:ext>
            </a:extLst>
          </p:cNvPr>
          <p:cNvSpPr/>
          <p:nvPr/>
        </p:nvSpPr>
        <p:spPr>
          <a:xfrm>
            <a:off x="3188878" y="2852475"/>
            <a:ext cx="225690" cy="1207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F2E8D1-1766-3C9A-4324-E5B53A13A806}"/>
              </a:ext>
            </a:extLst>
          </p:cNvPr>
          <p:cNvSpPr/>
          <p:nvPr/>
        </p:nvSpPr>
        <p:spPr>
          <a:xfrm>
            <a:off x="4792664" y="2861102"/>
            <a:ext cx="104460" cy="126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858E55-013E-8F9F-6A7B-BCC9032D0453}"/>
              </a:ext>
            </a:extLst>
          </p:cNvPr>
          <p:cNvSpPr/>
          <p:nvPr/>
        </p:nvSpPr>
        <p:spPr>
          <a:xfrm>
            <a:off x="9008070" y="2884112"/>
            <a:ext cx="104460" cy="126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DE42F-2EB1-7A86-4177-E4741B3A60EB}"/>
              </a:ext>
            </a:extLst>
          </p:cNvPr>
          <p:cNvSpPr txBox="1"/>
          <p:nvPr/>
        </p:nvSpPr>
        <p:spPr>
          <a:xfrm>
            <a:off x="3414568" y="2447790"/>
            <a:ext cx="4366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Даты наблюдения протечек нефтепродуктов на космоснимках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117E7-A6BE-0891-FCE5-0C9959F36984}"/>
              </a:ext>
            </a:extLst>
          </p:cNvPr>
          <p:cNvSpPr txBox="1"/>
          <p:nvPr/>
        </p:nvSpPr>
        <p:spPr>
          <a:xfrm>
            <a:off x="1691522" y="22579"/>
            <a:ext cx="8913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Температура воды на глубине 0,3м – 33 м в районе мыса Малый Утриш по данным косы в июле-октябре 2021 г.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073CF2-68C1-63AF-14B9-3C7EDF83B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2EC3C7-0C69-D992-18C6-AF1A99859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6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7DD242-A40D-D740-4AE4-51F887F6AF43}"/>
              </a:ext>
            </a:extLst>
          </p:cNvPr>
          <p:cNvSpPr txBox="1"/>
          <p:nvPr/>
        </p:nvSpPr>
        <p:spPr>
          <a:xfrm>
            <a:off x="476609" y="740853"/>
            <a:ext cx="5699904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dirty="0" err="1">
                <a:solidFill>
                  <a:srgbClr val="000000"/>
                </a:solidFill>
                <a:effectLst/>
              </a:rPr>
              <a:t>Даунвеллинг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</a:rPr>
              <a:t> – это явление,  при котором </a:t>
            </a:r>
            <a:r>
              <a:rPr lang="ru-RU" sz="1400" b="0" i="0" u="none" strike="noStrike" dirty="0">
                <a:solidFill>
                  <a:srgbClr val="202122"/>
                </a:solidFill>
                <a:effectLst/>
              </a:rPr>
              <a:t>ветер, дующий на север вдоль восточных границ океанов и на юг вдоль западных вызывает течение, которое в результате 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</a:rPr>
              <a:t>действия 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hlinkClick r:id="rId2"/>
              </a:rPr>
              <a:t>силы Кориолиса</a:t>
            </a:r>
            <a:r>
              <a:rPr lang="ru-RU" sz="1400" b="0" i="0" u="none" strike="noStrike" dirty="0">
                <a:solidFill>
                  <a:srgbClr val="202122"/>
                </a:solidFill>
                <a:effectLst/>
              </a:rPr>
              <a:t> отклоняется вправо, то есть направлено к берегу. В итоге поверхностные воды сгоняются к берегу и погружаются на глубину. Обычно поверхностные воды более тёплые, но несмотря на это, в результате динамического процесса, они попадают в нижележащие слои океана, а вместе с ними туда перемещаются тепло и растворенные вещества, в частности кислород. </a:t>
            </a:r>
          </a:p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endParaRPr lang="ru-RU" sz="1400" dirty="0">
              <a:effectLst/>
            </a:endParaRPr>
          </a:p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ru-RU" sz="1700" b="0" i="0" u="none" strike="noStrike" dirty="0">
                <a:solidFill>
                  <a:srgbClr val="000000"/>
                </a:solidFill>
                <a:effectLst/>
              </a:rPr>
              <a:t>Одними из предпосылок к появлению даунвеллинга служит южный и юго-западный ветер в течение нескольких дней и высокая температура поверхности моря. В ходе анализа метеорологических данных (направление и скорость ветра, а также температура поверхности моря) в рассматриваемой акватории установлено, что за несколько дней до первого замеченного случая истечения (от 21.07.21 г.) ветер имел Ю-З направление. Также, в дни истечений, ветра в большинстве случаев имели либо Ю-З, либо З направления, что могло приводить к нагону теплой поверхностной воды на глубину.</a:t>
            </a:r>
            <a:endParaRPr lang="ru-RU" sz="1700" dirty="0">
              <a:effectLst/>
            </a:endParaRPr>
          </a:p>
        </p:txBody>
      </p:sp>
      <p:pic>
        <p:nvPicPr>
          <p:cNvPr id="4" name="Picture 3" descr="https://avatars.mds.yandex.net/get-zen_doc/62917/pub_5c0a08c98206c500afa4493a_5c0a158759f30300aa95a6c5/scale_1200">
            <a:extLst>
              <a:ext uri="{FF2B5EF4-FFF2-40B4-BE49-F238E27FC236}">
                <a16:creationId xmlns:a16="http://schemas.microsoft.com/office/drawing/2014/main" id="{2E331DBB-0E6D-CED5-1314-419A2367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92" y="583186"/>
            <a:ext cx="4367842" cy="22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6DCC5-E000-C5B0-A147-DDF29A8811F3}"/>
              </a:ext>
            </a:extLst>
          </p:cNvPr>
          <p:cNvSpPr txBox="1"/>
          <p:nvPr/>
        </p:nvSpPr>
        <p:spPr>
          <a:xfrm>
            <a:off x="6436026" y="3057458"/>
            <a:ext cx="527936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На момент гибели на пароходе было 570 т мазута и 40 т дизтоплива. Была проведена операция по откачке мазута из танков левого борта «Адмирала Нахимова». Проникновение к танкам правого борта и расходным танкам правого борта специалисты исключили по соображениям безопасности. </a:t>
            </a:r>
          </a:p>
          <a:p>
            <a:pPr algn="just"/>
            <a:r>
              <a:rPr lang="ru-RU" sz="1600" dirty="0"/>
              <a:t>Начальник отдела экологии ФГБУ АМПЧМ Вячеслав Бердников, - на «Адмирале Нахимове» основной мазут был снят в 1988 году, осталось около 200 тонн в донных цистернах,</a:t>
            </a:r>
          </a:p>
          <a:p>
            <a:r>
              <a:rPr lang="ru-RU" sz="1600" dirty="0"/>
              <a:t>9 октября 2020</a:t>
            </a:r>
          </a:p>
          <a:p>
            <a:r>
              <a:rPr lang="en-US" sz="1000" dirty="0">
                <a:hlinkClick r:id="rId4"/>
              </a:rPr>
              <a:t>https://novorab.ru/2020/10/09/nr-provel-rassledovanie-mozhet-li-zatonuvshij-admiral-nahimov-pachkat-mazutom-more-pod-novorossijskom/</a:t>
            </a:r>
            <a:endParaRPr lang="ru-RU" sz="1000" dirty="0"/>
          </a:p>
          <a:p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151F92-F4ED-1D7F-846A-2C99DDE86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897BCF-8CE9-D89C-8FBE-9167E0979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0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975" y="48447"/>
            <a:ext cx="6427593" cy="5731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Потепление ТПО в Черном море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57" y="681469"/>
            <a:ext cx="4371246" cy="3567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357" y="597166"/>
            <a:ext cx="3692188" cy="2695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851" y="3429000"/>
            <a:ext cx="5517358" cy="30939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5246" y="5522985"/>
            <a:ext cx="4767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333333"/>
                </a:solidFill>
                <a:effectLst/>
              </a:rPr>
              <a:t>Ginzburg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, A.I., </a:t>
            </a:r>
            <a:r>
              <a:rPr lang="en-US" sz="1200" b="0" i="0" dirty="0" err="1">
                <a:solidFill>
                  <a:srgbClr val="333333"/>
                </a:solidFill>
                <a:effectLst/>
              </a:rPr>
              <a:t>Kostianoy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, A.G., </a:t>
            </a:r>
            <a:r>
              <a:rPr lang="en-US" sz="1200" b="0" i="0" dirty="0" err="1">
                <a:solidFill>
                  <a:srgbClr val="333333"/>
                </a:solidFill>
                <a:effectLst/>
              </a:rPr>
              <a:t>Serykh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, I.V. </a:t>
            </a:r>
            <a:r>
              <a:rPr lang="en-US" sz="1200" b="0" i="1" dirty="0">
                <a:solidFill>
                  <a:srgbClr val="333333"/>
                </a:solidFill>
                <a:effectLst/>
              </a:rPr>
              <a:t>et al.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 Climate Change in the</a:t>
            </a:r>
            <a:r>
              <a:rPr lang="ru-RU" sz="12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Hydrometeorological Parameters of the Black and Azov Seas (1980–2020).</a:t>
            </a:r>
            <a:r>
              <a:rPr lang="ru-RU" sz="12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1200" b="0" i="1" dirty="0">
                <a:solidFill>
                  <a:srgbClr val="333333"/>
                </a:solidFill>
                <a:effectLst/>
              </a:rPr>
              <a:t>Oceanology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1200" b="1" i="0" dirty="0">
                <a:solidFill>
                  <a:srgbClr val="333333"/>
                </a:solidFill>
                <a:effectLst/>
              </a:rPr>
              <a:t>61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, 745–756 (2021). </a:t>
            </a:r>
            <a:r>
              <a:rPr lang="en-US" sz="1200" b="0" i="0" dirty="0">
                <a:solidFill>
                  <a:srgbClr val="333333"/>
                </a:solidFill>
                <a:effectLst/>
                <a:hlinkClick r:id="rId5"/>
              </a:rPr>
              <a:t>https://doi.org/10.1134/S0001437021060060</a:t>
            </a:r>
            <a:r>
              <a:rPr lang="ru-RU" sz="1200" b="0" i="0" dirty="0">
                <a:solidFill>
                  <a:srgbClr val="333333"/>
                </a:solidFill>
                <a:effectLst/>
              </a:rPr>
              <a:t> 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14639" y="4424152"/>
            <a:ext cx="5404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Происходит увеличение летних максимумов, общий тренд положительный, тренд в районе Новороссийска максимальный – около 0.6° за 10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2B730F-41EF-53AA-C3AE-B076F28ED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41887E-79B5-E133-C42B-61D5858FC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732852" cy="4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7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3E190-C10A-C5E7-2B83-EDC2557F3A17}"/>
              </a:ext>
            </a:extLst>
          </p:cNvPr>
          <p:cNvSpPr txBox="1"/>
          <p:nvPr/>
        </p:nvSpPr>
        <p:spPr>
          <a:xfrm>
            <a:off x="1009683" y="1024940"/>
            <a:ext cx="1005186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AutoNum type="arabicPeriod"/>
            </a:pPr>
            <a:r>
              <a:rPr lang="ru-RU" sz="1600" dirty="0"/>
              <a:t>В результате анализа </a:t>
            </a:r>
            <a:r>
              <a:rPr lang="ru-RU" sz="1600" dirty="0" err="1"/>
              <a:t>космоснимков</a:t>
            </a:r>
            <a:r>
              <a:rPr lang="ru-RU" sz="1600" dirty="0"/>
              <a:t> Новороссийской бухты за июль-октябрь 2021 в районе мыса </a:t>
            </a:r>
            <a:r>
              <a:rPr lang="ru-RU" sz="1600" dirty="0" err="1"/>
              <a:t>Дооб</a:t>
            </a:r>
            <a:r>
              <a:rPr lang="ru-RU" sz="1600" dirty="0"/>
              <a:t> были обнаружены пятна в виде линейчатых </a:t>
            </a:r>
            <a:r>
              <a:rPr lang="ru-RU" sz="1600" dirty="0" err="1"/>
              <a:t>сликов</a:t>
            </a:r>
            <a:r>
              <a:rPr lang="ru-RU" sz="1600" dirty="0"/>
              <a:t>, характерных для подводных источников нефти (грифонов, сипов). А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нализ архивных съёмок, начиная с 2017 года, показал, что ранее подобные пятна в этом месте не наблюдались. Загрязнения не являются выбросами канализации или </a:t>
            </a:r>
            <a:r>
              <a:rPr lang="ru-RU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сликами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биогенного происхождения. </a:t>
            </a:r>
            <a:endParaRPr lang="ru-RU" sz="1600" dirty="0"/>
          </a:p>
          <a:p>
            <a:pPr marL="457200" indent="-457200" algn="just">
              <a:buFontTx/>
              <a:buAutoNum type="arabicPeriod"/>
            </a:pPr>
            <a:r>
              <a:rPr lang="ru-RU" sz="1600" dirty="0"/>
              <a:t>Обнаруженные длинные пятна группируются возле одной точки, координаты которой совпадают с местом захоронения теплохода «Адмирал Нахимов», что 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говорит о выделении остатков нефтепродуктов, которые оставались в топливных танках лайнера.</a:t>
            </a:r>
            <a:r>
              <a:rPr lang="ru-RU" sz="1600" dirty="0"/>
              <a:t> Данные, полученные в ходе исследования космоснимков переданы в Администрацию морских портов Черного моря и подтверждены в результате инспекции.</a:t>
            </a:r>
          </a:p>
          <a:p>
            <a:pPr marL="457200" indent="-457200" algn="just">
              <a:buFontTx/>
              <a:buAutoNum type="arabicPeriod"/>
            </a:pPr>
            <a:r>
              <a:rPr lang="ru-RU" sz="1600" b="0" i="0" u="none" strike="noStrike" dirty="0">
                <a:solidFill>
                  <a:srgbClr val="000000"/>
                </a:solidFill>
                <a:effectLst/>
              </a:rPr>
              <a:t>Вероятной причиной просачивания нефтепродуктов из баков теплохода «Адмирал Нахимов» может быть явление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</a:rPr>
              <a:t>даунвелинга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</a:rPr>
              <a:t>. Доказательствами гипотезы могут являться высокие температуры воды на глубине 20-30 м в наблюдаемый период 2021 года, измеренные с помощью косы в районе мыса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</a:rPr>
              <a:t>Утреш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</a:rPr>
              <a:t>, а также климатическое повышение ТПО в северо-восточной части Черного моря.  Повышение температуры воды вокруг судна могло привести к изменению агрегатного состояния остатков топлива в судовых баках и просачиванию легких фракций. Достаточно хорошо проявления наблюдались в последней декаде июля, первой декаде августа и в конце первой декады октября. </a:t>
            </a:r>
          </a:p>
          <a:p>
            <a:pPr marL="457200" indent="-457200" algn="just">
              <a:buFontTx/>
              <a:buAutoNum type="arabicPeriod"/>
            </a:pPr>
            <a:r>
              <a:rPr lang="ru-RU" sz="1600" dirty="0">
                <a:solidFill>
                  <a:srgbClr val="000000"/>
                </a:solidFill>
              </a:rPr>
              <a:t>Проблема протечки остатков топлива из баков затонувших кораблей не является незначительной или экзотической и наблюдается в прибрежной зоне в различных районах мира. Наиболее результативной зарубежной практикой является создание фонда для финансирования подводных работ и применение спутникового мониторинга для обнаружения протечек топлива из баков затонувших судов. 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7DDC4-13AA-858B-0331-9A5C923257CB}"/>
              </a:ext>
            </a:extLst>
          </p:cNvPr>
          <p:cNvSpPr txBox="1"/>
          <p:nvPr/>
        </p:nvSpPr>
        <p:spPr>
          <a:xfrm>
            <a:off x="3706483" y="370936"/>
            <a:ext cx="477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Итоги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898DA4-341A-A372-8908-7B145CB8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F5C377-5662-56A2-BE39-DF4EBA82D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9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CE3640-69D2-B971-D107-748EF932E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688" y="1557136"/>
            <a:ext cx="2455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87447-9139-7C54-1B2D-48E37F58C135}"/>
              </a:ext>
            </a:extLst>
          </p:cNvPr>
          <p:cNvSpPr txBox="1"/>
          <p:nvPr/>
        </p:nvSpPr>
        <p:spPr>
          <a:xfrm>
            <a:off x="907484" y="474345"/>
            <a:ext cx="1010440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 rtl="0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</a:rPr>
              <a:t>Л И Т Е Р А Т У Р А</a:t>
            </a:r>
          </a:p>
          <a:p>
            <a:pPr indent="449580" algn="ctr" rtl="0">
              <a:spcBef>
                <a:spcPts val="0"/>
              </a:spcBef>
              <a:spcAft>
                <a:spcPts val="0"/>
              </a:spcAft>
            </a:pPr>
            <a:endParaRPr lang="ru-RU" dirty="0">
              <a:effectLst/>
            </a:endParaRPr>
          </a:p>
          <a:p>
            <a:pPr algn="just" rtl="0" fontAlgn="base">
              <a:buFont typeface="+mj-lt"/>
              <a:buAutoNum type="arabicPeriod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Новости МАИ 35 лет под водой: студенты МАИ обнаружили разлив топлива в Чёрном море.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hlinkClick r:id="rId2"/>
              </a:rPr>
              <a:t>https://mai.ru/press/news/detail.php?ID=161028#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 (Дата обращения 14.01.2023). </a:t>
            </a:r>
          </a:p>
          <a:p>
            <a:pPr algn="just" rtl="0" fontAlgn="base">
              <a:buFont typeface="+mj-lt"/>
              <a:buAutoNum type="arabicPeriod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Новости ГК “СКАНЭКС”. Утечки нефтепродуктов из затонувшего теплохода «Адмирал Нахимов». 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hlinkClick r:id="rId3"/>
              </a:rPr>
              <a:t>https://www.scanex.ru/company/news/utechki-nefteproduktov-iz-zatonuvshego-teplokhoda-admiral-nakhimov/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 (Дата обращения 14.01.2023). </a:t>
            </a:r>
          </a:p>
          <a:p>
            <a:pPr algn="just" rtl="0" fontAlgn="base">
              <a:buFont typeface="+mj-lt"/>
              <a:buAutoNum type="arabicPeriod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Морской портал. Архив данных по Черному морю.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hlinkClick r:id="rId4"/>
              </a:rPr>
              <a:t>http://dvs.net.ru/mp/data/main_ru.shtml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 (Дата обращения 14.01.2023). </a:t>
            </a:r>
          </a:p>
          <a:p>
            <a:pPr algn="just" fontAlgn="base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/>
              <a:t>М</a:t>
            </a:r>
            <a:r>
              <a:rPr lang="ru-RU" i="0" dirty="0">
                <a:effectLst/>
              </a:rPr>
              <a:t>ожет ли затонувший «Адмирал Нахимов» пачкать мазутом море под Новороссийском? </a:t>
            </a:r>
            <a:r>
              <a:rPr lang="en-US" i="0" dirty="0">
                <a:effectLst/>
                <a:hlinkClick r:id="rId5"/>
              </a:rPr>
              <a:t>https://novorab.ru/2020/10/09/nr-provel-rassledovanie-mozhet-li-zatonuvshij-admiral-nahimov-pachkat-mazutom-more-pod-novorossijskom/</a:t>
            </a:r>
            <a:r>
              <a:rPr lang="ru-RU" i="0" dirty="0">
                <a:effectLst/>
              </a:rPr>
              <a:t> </a:t>
            </a:r>
          </a:p>
          <a:p>
            <a:pPr algn="just" fontAlgn="base">
              <a:buFont typeface="+mj-lt"/>
              <a:buAutoNum type="arabicPeriod"/>
            </a:pPr>
            <a:r>
              <a:rPr lang="ru-RU" sz="1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Silvestrova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K.;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Myslenkov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S.;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Puzina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O.;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Mizyuk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A.;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Bykhalova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O. Water Structure in the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Utrish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Nature Reserve (Black Sea) during 2020–2021 According to Thermistor Chain Data.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J. Mar. Sci. Eng.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1800" b="1" i="0" dirty="0">
                <a:solidFill>
                  <a:srgbClr val="222222"/>
                </a:solidFill>
                <a:effectLst/>
              </a:rPr>
              <a:t>2023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11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887. </a:t>
            </a:r>
            <a:r>
              <a:rPr lang="en-US" sz="1800" b="0" i="0" dirty="0">
                <a:solidFill>
                  <a:srgbClr val="222222"/>
                </a:solidFill>
                <a:effectLst/>
                <a:hlinkClick r:id="rId6"/>
              </a:rPr>
              <a:t>https://doi.org/10.3390/jmse11040887</a:t>
            </a:r>
            <a:r>
              <a:rPr lang="ru-RU" sz="1800" b="0" i="0" dirty="0">
                <a:solidFill>
                  <a:srgbClr val="222222"/>
                </a:solidFill>
                <a:effectLst/>
              </a:rPr>
              <a:t> </a:t>
            </a:r>
            <a:endParaRPr lang="ru-RU" sz="1800" dirty="0"/>
          </a:p>
          <a:p>
            <a:pPr algn="just" fontAlgn="base">
              <a:buFont typeface="+mj-lt"/>
              <a:buAutoNum type="arabicPeriod"/>
            </a:pPr>
            <a:r>
              <a:rPr lang="ru-RU" i="0" dirty="0">
                <a:effectLst/>
              </a:rPr>
              <a:t> 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Ginzburg, A.I., </a:t>
            </a:r>
            <a:r>
              <a:rPr lang="en-US" sz="1800" b="0" i="0" dirty="0" err="1">
                <a:solidFill>
                  <a:srgbClr val="333333"/>
                </a:solidFill>
                <a:effectLst/>
              </a:rPr>
              <a:t>Kostianoy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, A.G., </a:t>
            </a:r>
            <a:r>
              <a:rPr lang="en-US" sz="1800" b="0" i="0" dirty="0" err="1">
                <a:solidFill>
                  <a:srgbClr val="333333"/>
                </a:solidFill>
                <a:effectLst/>
              </a:rPr>
              <a:t>Serykh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, I.V. </a:t>
            </a:r>
            <a:r>
              <a:rPr lang="en-US" sz="1800" b="0" i="1" dirty="0">
                <a:solidFill>
                  <a:srgbClr val="333333"/>
                </a:solidFill>
                <a:effectLst/>
              </a:rPr>
              <a:t>et al.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Climate Change in the Hydrometeorological Parameters of the Black and Azov Seas (1980–2020). </a:t>
            </a:r>
            <a:r>
              <a:rPr lang="en-US" sz="1800" b="0" i="1" dirty="0">
                <a:solidFill>
                  <a:srgbClr val="333333"/>
                </a:solidFill>
                <a:effectLst/>
              </a:rPr>
              <a:t>Oceanology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1800" b="1" i="0" dirty="0">
                <a:solidFill>
                  <a:srgbClr val="333333"/>
                </a:solidFill>
                <a:effectLst/>
              </a:rPr>
              <a:t>61</a:t>
            </a:r>
            <a:r>
              <a:rPr lang="en-US" sz="1800" b="0" i="0" dirty="0">
                <a:solidFill>
                  <a:srgbClr val="333333"/>
                </a:solidFill>
                <a:effectLst/>
              </a:rPr>
              <a:t>, 745–756 (2021). </a:t>
            </a:r>
            <a:r>
              <a:rPr lang="en-US" sz="1800" b="0" i="0" dirty="0">
                <a:solidFill>
                  <a:srgbClr val="333333"/>
                </a:solidFill>
                <a:effectLst/>
                <a:hlinkClick r:id="rId7"/>
              </a:rPr>
              <a:t>https://doi.org/10.1134/S0001437021060060</a:t>
            </a:r>
            <a:r>
              <a:rPr lang="ru-RU" sz="1800" b="0" i="0" dirty="0">
                <a:solidFill>
                  <a:srgbClr val="333333"/>
                </a:solidFill>
                <a:effectLst/>
              </a:rPr>
              <a:t> </a:t>
            </a:r>
            <a:endParaRPr lang="ru-RU" sz="1800" dirty="0"/>
          </a:p>
          <a:p>
            <a:pPr fontAlgn="base">
              <a:buFont typeface="+mj-lt"/>
              <a:buAutoNum type="arabicPeriod"/>
            </a:pPr>
            <a:endParaRPr lang="ru-RU" i="0" dirty="0">
              <a:effectLst/>
            </a:endParaRPr>
          </a:p>
          <a:p>
            <a:pPr fontAlgn="base">
              <a:spcAft>
                <a:spcPts val="10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Авторы выражают признательность Станичному С.В. и Зацепину А.Г. за материалы и помощь в их обработке.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31284-A2BD-ED69-4114-14D2122AD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8DA37C-21F7-8E1A-7A13-56640E97F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80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6B70E2-8B49-957F-DFF0-AFB43CB4253F}"/>
              </a:ext>
            </a:extLst>
          </p:cNvPr>
          <p:cNvSpPr txBox="1"/>
          <p:nvPr/>
        </p:nvSpPr>
        <p:spPr>
          <a:xfrm>
            <a:off x="2337758" y="2441276"/>
            <a:ext cx="734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Дополнительные слайды</a:t>
            </a:r>
          </a:p>
        </p:txBody>
      </p:sp>
    </p:spTree>
    <p:extLst>
      <p:ext uri="{BB962C8B-B14F-4D97-AF65-F5344CB8AC3E}">
        <p14:creationId xmlns:p14="http://schemas.microsoft.com/office/powerpoint/2010/main" val="285467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97BC7-8CC6-C217-74CD-2C0E6C78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" y="521368"/>
            <a:ext cx="12158218" cy="6336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0A607-DCB6-8564-BC44-E3694C8F18D0}"/>
              </a:ext>
            </a:extLst>
          </p:cNvPr>
          <p:cNvSpPr txBox="1"/>
          <p:nvPr/>
        </p:nvSpPr>
        <p:spPr>
          <a:xfrm>
            <a:off x="1503154" y="156449"/>
            <a:ext cx="141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21.07.2021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594FC-5914-3A16-6179-3EA0BFCD1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92080F-FCC8-484F-7069-BFC1B4BED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80239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41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BBCA3-B1D0-9CDD-CCD3-A33B51D18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580"/>
            <a:ext cx="12192000" cy="6295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464CE0-9E10-00C5-F2C7-36FC280E8614}"/>
              </a:ext>
            </a:extLst>
          </p:cNvPr>
          <p:cNvSpPr txBox="1"/>
          <p:nvPr/>
        </p:nvSpPr>
        <p:spPr>
          <a:xfrm>
            <a:off x="1477275" y="182758"/>
            <a:ext cx="141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22.07.2021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DC9B3F-FC6E-B5DC-537D-84C3CB689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886CBA-0CD3-79C5-B4ED-3B767ECA2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80239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0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ABC6A4-5A95-4263-3BE0-895854744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" y="505326"/>
            <a:ext cx="12181174" cy="6352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FF9E8-5F7E-5CB0-7EFC-164F778D1565}"/>
              </a:ext>
            </a:extLst>
          </p:cNvPr>
          <p:cNvSpPr txBox="1"/>
          <p:nvPr/>
        </p:nvSpPr>
        <p:spPr>
          <a:xfrm>
            <a:off x="1736067" y="111970"/>
            <a:ext cx="141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2.08.2021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731F5F-C820-FB81-742F-81533B56C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A14889-8A90-09D2-99A3-CEA54870C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80239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0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F8575-7FA3-72B3-8ABB-64384FA51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7" y="553453"/>
            <a:ext cx="12171604" cy="6304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A251AF-6F2C-D500-2506-B7938970E8F2}"/>
              </a:ext>
            </a:extLst>
          </p:cNvPr>
          <p:cNvSpPr txBox="1"/>
          <p:nvPr/>
        </p:nvSpPr>
        <p:spPr>
          <a:xfrm>
            <a:off x="1753320" y="182758"/>
            <a:ext cx="141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3.08.2021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3D6C50-6C3D-0D61-06DF-01206A6F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64BCB-6DBC-68D7-2EA9-772B313D6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80239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5BD78-DD79-ADF3-7580-8678CBE7831A}"/>
              </a:ext>
            </a:extLst>
          </p:cNvPr>
          <p:cNvSpPr txBox="1"/>
          <p:nvPr/>
        </p:nvSpPr>
        <p:spPr>
          <a:xfrm>
            <a:off x="714195" y="706737"/>
            <a:ext cx="106209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сследуются возможные причины появления нефтяных загрязнений морской поверхности в районе мыса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</a:rPr>
              <a:t>Дооб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 в Новороссийской бухте Черного моря в июле-октябре 2021 года, связанные с </a:t>
            </a:r>
            <a:r>
              <a:rPr lang="ru-RU" dirty="0">
                <a:solidFill>
                  <a:srgbClr val="000000"/>
                </a:solidFill>
              </a:rPr>
              <a:t>утечкой остатков топлива из баков затонувшего 31.08.1986 теплохода «Адмирал Нахимов». </a:t>
            </a:r>
            <a:endParaRPr lang="ru-RU" sz="1800" b="0" i="0" u="none" strike="noStrike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ru-RU" dirty="0">
                <a:solidFill>
                  <a:srgbClr val="000000"/>
                </a:solidFill>
              </a:rPr>
              <a:t>Также ставится более общая проблема исследования возможных причин нефтяных загрязнений морской поверхности, связанных с протечкой остатков топлива из баков давно затонувших кораблей в прибрежной зоне. 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Исследование начато после обращения специалистов ФГБУ «Администрации морских портов Черного моря» по спутниковому мониторингу нефтяных загрязнений, появившихся у побережья в районе Кабардинка – Геленджик в июле 2021 года.</a:t>
            </a: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66C079B-FB22-D989-685C-638B34909F91}"/>
              </a:ext>
            </a:extLst>
          </p:cNvPr>
          <p:cNvGrpSpPr/>
          <p:nvPr/>
        </p:nvGrpSpPr>
        <p:grpSpPr>
          <a:xfrm>
            <a:off x="2422042" y="3358906"/>
            <a:ext cx="6825476" cy="2965171"/>
            <a:chOff x="1612206" y="2490508"/>
            <a:chExt cx="8814409" cy="417079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8BA212D-F616-E0C9-751A-4C1BD2FEE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206" y="2490509"/>
              <a:ext cx="4483794" cy="4170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E0896BC-E8CB-ECF6-9835-8182CAD435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2"/>
            <a:stretch/>
          </p:blipFill>
          <p:spPr bwMode="auto">
            <a:xfrm>
              <a:off x="6096727" y="2490508"/>
              <a:ext cx="4329888" cy="4170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A3EE4A-D25B-90FB-6A15-1B91D312D8F5}"/>
              </a:ext>
            </a:extLst>
          </p:cNvPr>
          <p:cNvSpPr/>
          <p:nvPr/>
        </p:nvSpPr>
        <p:spPr>
          <a:xfrm>
            <a:off x="2351953" y="6390922"/>
            <a:ext cx="7084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https://www.instagram.com/p/CUWy8ibgcCe/?fbclid=IwAR2R8VTtGGQAf6hbhzVOuPzxA6uQ2QLAKid_V2WCKQVExisLSupHV3mR2Bs</a:t>
            </a:r>
            <a:r>
              <a:rPr lang="ru-RU" sz="10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2C3F1-FDF1-69CC-CAAD-7EF4B7A01247}"/>
              </a:ext>
            </a:extLst>
          </p:cNvPr>
          <p:cNvSpPr txBox="1"/>
          <p:nvPr/>
        </p:nvSpPr>
        <p:spPr>
          <a:xfrm>
            <a:off x="2562045" y="270558"/>
            <a:ext cx="6452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Цели и задачи исследования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C03967-1DE0-403B-DE4D-82CCADB7E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0709" y="112889"/>
            <a:ext cx="646331" cy="6463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AF84EF-0953-F7D6-D0A8-C4D6549EF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2C2BB-A3F7-3FBD-30FE-E7AB099E4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8" y="537411"/>
            <a:ext cx="12150182" cy="6320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1345A-3189-46C8-426F-8431C6972F9B}"/>
              </a:ext>
            </a:extLst>
          </p:cNvPr>
          <p:cNvSpPr txBox="1"/>
          <p:nvPr/>
        </p:nvSpPr>
        <p:spPr>
          <a:xfrm>
            <a:off x="1684308" y="182758"/>
            <a:ext cx="141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6.08.2021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7CF3CB-67A4-188D-ED01-686F259C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E2463B-E96D-E5DB-FD1F-EF0F7D11A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80239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1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020503-2F29-8114-C9E5-94B04589C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5063"/>
            <a:ext cx="12192000" cy="6322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195BC-3C2B-631D-85FA-AFBAF009C6C3}"/>
              </a:ext>
            </a:extLst>
          </p:cNvPr>
          <p:cNvSpPr txBox="1"/>
          <p:nvPr/>
        </p:nvSpPr>
        <p:spPr>
          <a:xfrm>
            <a:off x="1848210" y="130141"/>
            <a:ext cx="141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21.08.2021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F3BBF-3C14-8FC4-1BEE-9C440006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D62FE9-4A60-04AB-161B-CECA2863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80239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0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410B5C-0D51-6E31-66E6-F492E8D7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090"/>
            <a:ext cx="12204462" cy="6336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E1014-C39E-B518-A680-36332D43F25C}"/>
              </a:ext>
            </a:extLst>
          </p:cNvPr>
          <p:cNvSpPr txBox="1"/>
          <p:nvPr/>
        </p:nvSpPr>
        <p:spPr>
          <a:xfrm>
            <a:off x="1460021" y="182758"/>
            <a:ext cx="141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11.10.2021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C753A-A849-27EE-4ECB-24990870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E9520-43A0-F343-C037-7DF2A5612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3" y="80239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5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166AFE-56A7-3F22-15A7-8C93A9D03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6912B-9453-DF6F-CA36-02D37DCD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9" y="100342"/>
            <a:ext cx="2843522" cy="2013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A51BB1-1CFB-94FA-6CA9-40E798718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472"/>
            <a:ext cx="2932981" cy="2417418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1535367-AA22-8D5C-7613-7EFA64E750F9}"/>
              </a:ext>
            </a:extLst>
          </p:cNvPr>
          <p:cNvSpPr/>
          <p:nvPr/>
        </p:nvSpPr>
        <p:spPr>
          <a:xfrm rot="637654">
            <a:off x="5495419" y="1758220"/>
            <a:ext cx="1414732" cy="352126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2EBED4-561D-FE88-A73F-EF357297F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4E90D0-DFF6-128D-1660-536820BF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653" y="100342"/>
            <a:ext cx="715992" cy="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6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40ED9C-AC94-0A92-47A0-B7E3160FE80B}"/>
              </a:ext>
            </a:extLst>
          </p:cNvPr>
          <p:cNvSpPr txBox="1"/>
          <p:nvPr/>
        </p:nvSpPr>
        <p:spPr>
          <a:xfrm>
            <a:off x="549363" y="834411"/>
            <a:ext cx="770985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ff2"/>
              </a:rPr>
              <a:t>Протечки остатков </a:t>
            </a:r>
            <a:r>
              <a:rPr lang="ru-RU" b="1" dirty="0">
                <a:solidFill>
                  <a:srgbClr val="000000"/>
                </a:solidFill>
                <a:latin typeface="ff2"/>
              </a:rPr>
              <a:t>моторного топлива из затонувшего в 1921 году у берегов Болгарии судна </a:t>
            </a:r>
            <a:r>
              <a:rPr lang="en-US" b="1" dirty="0" err="1">
                <a:solidFill>
                  <a:srgbClr val="000000"/>
                </a:solidFill>
                <a:latin typeface="ff2"/>
              </a:rPr>
              <a:t>Mopang</a:t>
            </a:r>
            <a:r>
              <a:rPr lang="en-US" b="1" dirty="0">
                <a:solidFill>
                  <a:srgbClr val="000000"/>
                </a:solidFill>
                <a:latin typeface="ff2"/>
              </a:rPr>
              <a:t> – </a:t>
            </a:r>
            <a:r>
              <a:rPr lang="ru-RU" b="1" dirty="0">
                <a:solidFill>
                  <a:srgbClr val="000000"/>
                </a:solidFill>
                <a:latin typeface="ff2"/>
              </a:rPr>
              <a:t>через 96 лет. 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ff2"/>
              </a:rPr>
              <a:t>"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f2"/>
              </a:rPr>
              <a:t>Мопанг</a:t>
            </a:r>
            <a:r>
              <a:rPr lang="ru-RU" b="0" i="0" dirty="0">
                <a:solidFill>
                  <a:srgbClr val="000000"/>
                </a:solidFill>
                <a:effectLst/>
                <a:latin typeface="ff2"/>
              </a:rPr>
              <a:t>" - грузовой пароход типа Liberty, построенный в 1920 году и затонувший в июне 1921 года после подрыва на мине. По оценке, остатки моторного топлива на борту судна составляют 100-150 т. Судно затонуло в Бургасском заливе на глубине 20-33 м в 10 км от туристического города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f2"/>
              </a:rPr>
              <a:t>Созополь</a:t>
            </a:r>
            <a:r>
              <a:rPr lang="ru-RU" b="0" i="0" dirty="0">
                <a:solidFill>
                  <a:srgbClr val="000000"/>
                </a:solidFill>
                <a:effectLst/>
                <a:latin typeface="ff2"/>
              </a:rPr>
              <a:t> (Болгария). Загрязнения обнаружены и наблюдались в 2017-2018 годах по данным РЛИ 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Sentinel-1</a:t>
            </a:r>
            <a:r>
              <a:rPr lang="ru-RU" b="0" i="0" dirty="0">
                <a:solidFill>
                  <a:srgbClr val="000000"/>
                </a:solidFill>
                <a:effectLst/>
                <a:latin typeface="ff2"/>
              </a:rPr>
              <a:t>. В 2019 году остатки моторного топлива были откачены усилиями Болгарского агентства морской безопасности.  </a:t>
            </a:r>
          </a:p>
          <a:p>
            <a:r>
              <a:rPr lang="ru-RU" sz="800" dirty="0">
                <a:hlinkClick r:id="rId2"/>
              </a:rPr>
              <a:t>https://www.researchgate.net/publication/349177048_Remote_Sensing_and_Modelling_of_the_Mopang_Oil_Pollution_near_the_Bulgarian_Black_Sea_Coast</a:t>
            </a:r>
            <a:r>
              <a:rPr lang="ru-RU" sz="800" dirty="0"/>
              <a:t>    </a:t>
            </a:r>
            <a:endParaRPr lang="ru-RU" b="0" i="0" dirty="0">
              <a:solidFill>
                <a:srgbClr val="000000"/>
              </a:solidFill>
              <a:effectLst/>
              <a:latin typeface="ff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63F61-218C-B56E-230A-DBEB8CF9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732" y="849109"/>
            <a:ext cx="3369905" cy="2118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D5D21E-2374-140D-FEF8-438BA582E030}"/>
              </a:ext>
            </a:extLst>
          </p:cNvPr>
          <p:cNvSpPr txBox="1"/>
          <p:nvPr/>
        </p:nvSpPr>
        <p:spPr>
          <a:xfrm>
            <a:off x="8376691" y="2967335"/>
            <a:ext cx="345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Интегральная карта протечек за июль-октябрь 2017 и 2018 г (на рисунке – август)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F78B6-AA23-26BA-E216-55DEE42713BA}"/>
              </a:ext>
            </a:extLst>
          </p:cNvPr>
          <p:cNvSpPr txBox="1"/>
          <p:nvPr/>
        </p:nvSpPr>
        <p:spPr>
          <a:xfrm>
            <a:off x="1971984" y="170300"/>
            <a:ext cx="9290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Актуальность исследований. Примеры загрязнения моря протечками моторного топлива давно затонувших кораблей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604BEF-CC9E-DC1F-B875-65892077F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732" y="3542845"/>
            <a:ext cx="3369905" cy="2108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E0E3EB-3BAE-5C4F-5C0D-AF4AA1E318AA}"/>
              </a:ext>
            </a:extLst>
          </p:cNvPr>
          <p:cNvSpPr txBox="1"/>
          <p:nvPr/>
        </p:nvSpPr>
        <p:spPr>
          <a:xfrm>
            <a:off x="8048869" y="5709109"/>
            <a:ext cx="38176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Группировка нефтяных пятен, наблюдаемая на 15 спутниковых снимках атолла Бикини с июля 2015 г. по ноябрь 2020 г., наложенных на изображение Sentinel-2 от 8 ноября 2020 г.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7E77A-3EBD-DBD4-04B9-9EC8BE4C2A6B}"/>
              </a:ext>
            </a:extLst>
          </p:cNvPr>
          <p:cNvSpPr txBox="1"/>
          <p:nvPr/>
        </p:nvSpPr>
        <p:spPr>
          <a:xfrm>
            <a:off x="614928" y="3680340"/>
            <a:ext cx="730412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Протечки остатков топлива из баков боевых кораблей-мишеней, затонувших в 1946 году в атолле Бикини в результате испытания ядерного оружия – 69 лет и продолжаются. </a:t>
            </a:r>
          </a:p>
          <a:p>
            <a:pPr algn="just"/>
            <a:r>
              <a:rPr lang="ru-RU" dirty="0"/>
              <a:t>Протечки с затонувших кораблей в атолле Бикини – объекте ЮНЕСКО наблюдаются по снимкам с 2015 года до настоящего времени. Проводятся операции по откачке топлива. Создан фонд </a:t>
            </a:r>
            <a:r>
              <a:rPr lang="en-US" dirty="0"/>
              <a:t>MPS </a:t>
            </a:r>
            <a:r>
              <a:rPr lang="en-US" sz="1400" dirty="0">
                <a:hlinkClick r:id="rId5"/>
              </a:rPr>
              <a:t>https://majorprojects.org.au/</a:t>
            </a:r>
            <a:r>
              <a:rPr lang="ru-RU" sz="1400" dirty="0"/>
              <a:t> </a:t>
            </a:r>
            <a:r>
              <a:rPr lang="ru-RU" dirty="0"/>
              <a:t>для финансирования очистки и привлечены некоммерческие организации для спутникового мониторинга протечек. </a:t>
            </a:r>
          </a:p>
          <a:p>
            <a:r>
              <a:rPr lang="en-US" sz="1000" dirty="0">
                <a:hlinkClick r:id="rId6"/>
              </a:rPr>
              <a:t>https://satelliteblog.cgg.com/seascope-forgotten-threat-the-ghost-fleet-of-bikini-atoll/</a:t>
            </a:r>
            <a:r>
              <a:rPr lang="ru-RU" sz="1000" dirty="0"/>
              <a:t> </a:t>
            </a:r>
          </a:p>
          <a:p>
            <a:r>
              <a:rPr lang="en-US" sz="1000" dirty="0">
                <a:hlinkClick r:id="rId7"/>
              </a:rPr>
              <a:t>https://pulitzercenter.org/stories/ticking-ecological-time-bombs-thousands-sunken-wwii-ships-rusting-bottom-pacific</a:t>
            </a:r>
            <a:r>
              <a:rPr lang="ru-RU" sz="1000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5B6AF9-4C34-C243-3FD4-E2B1C6469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709" y="112889"/>
            <a:ext cx="646331" cy="6463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0555E7-1F0B-3814-04DD-1CA1A5302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90CEFD-C70D-C9B0-9318-A4153BAA5DAC}"/>
              </a:ext>
            </a:extLst>
          </p:cNvPr>
          <p:cNvSpPr txBox="1"/>
          <p:nvPr/>
        </p:nvSpPr>
        <p:spPr>
          <a:xfrm>
            <a:off x="1971984" y="170300"/>
            <a:ext cx="9290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Метод исследований. Обнаружение нефтяных загрязнений морской поверхности по радиолокационным и оптическим спутниковым изображениям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34E8E-B4A6-9A1E-D6FF-9C95C152F8C9}"/>
              </a:ext>
            </a:extLst>
          </p:cNvPr>
          <p:cNvSpPr txBox="1"/>
          <p:nvPr/>
        </p:nvSpPr>
        <p:spPr>
          <a:xfrm>
            <a:off x="472169" y="1381694"/>
            <a:ext cx="25729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Проведен сбор и анализ всех доступных в открытых ресурсах снимков из космоса на район интереса за 2017-2021 годы.</a:t>
            </a:r>
          </a:p>
          <a:p>
            <a:pPr algn="just"/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Характерные пятна-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слики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обнаружены на 9 космоснимках: на четырех  РЛИ Sentinel-1, четырех оптических снимках Sentinel-2 и одном Landsat-8 в июле-октябре 2021 года. </a:t>
            </a:r>
          </a:p>
          <a:p>
            <a:pPr algn="just"/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Разливы имеют линейчатую форму, резкие края, значительную длину (до 12 км), но небольшие по площади − до 1-1.2 км</a:t>
            </a:r>
            <a:r>
              <a:rPr kumimoji="0" lang="ru-RU" altLang="ru-RU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7BE84C-0DF8-AD82-59C4-D5691E86F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79" y="1168824"/>
            <a:ext cx="4625952" cy="52406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1598B8-5FDA-56B1-F9F9-E51B8924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231" y="1047678"/>
            <a:ext cx="4339769" cy="51923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FFC6B2-F046-B57F-3653-70987E3C6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663" y="3873260"/>
            <a:ext cx="2182483" cy="21733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AD9142-645A-A08A-4A45-A8A28ED3F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378" y="3873258"/>
            <a:ext cx="2182484" cy="21733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62A5E-2E33-3DCB-9E8B-87E906C46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709" y="112889"/>
            <a:ext cx="646331" cy="6463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A8DB9D-64A3-9EFE-557C-4E6172C60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7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3C5201-03B6-A9C6-575E-ED825D298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16" y="904065"/>
            <a:ext cx="5321062" cy="3811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B30260-AE87-13A8-63ED-A3C3FC20D100}"/>
              </a:ext>
            </a:extLst>
          </p:cNvPr>
          <p:cNvSpPr txBox="1"/>
          <p:nvPr/>
        </p:nvSpPr>
        <p:spPr>
          <a:xfrm>
            <a:off x="1348814" y="196179"/>
            <a:ext cx="9666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Пространственное распределение обнаруженных нефтяных загрязнений морской поверхности по радиолокационным и оптическим спутниковым изображениям</a:t>
            </a:r>
          </a:p>
        </p:txBody>
      </p:sp>
      <p:pic>
        <p:nvPicPr>
          <p:cNvPr id="5" name="Picture 3" descr="https://avatars.mds.yandex.net/get-zen_doc/62917/pub_5c0a08c98206c500afa4493a_5c0a158759f30300aa95a6c5/scale_1200">
            <a:extLst>
              <a:ext uri="{FF2B5EF4-FFF2-40B4-BE49-F238E27FC236}">
                <a16:creationId xmlns:a16="http://schemas.microsoft.com/office/drawing/2014/main" id="{872428FE-19E2-8D37-B3BF-C6E3B31B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21" y="4975571"/>
            <a:ext cx="3211902" cy="16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EEBE68-7354-2E47-E670-5869DF3E5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62" y="5082603"/>
            <a:ext cx="2472405" cy="1501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B650E-DC0F-7804-9504-8A313FBB84C8}"/>
              </a:ext>
            </a:extLst>
          </p:cNvPr>
          <p:cNvSpPr txBox="1"/>
          <p:nvPr/>
        </p:nvSpPr>
        <p:spPr>
          <a:xfrm>
            <a:off x="400276" y="1037858"/>
            <a:ext cx="555685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снимках из космоса видно, что они не являются выбросами канализации или </a:t>
            </a:r>
            <a:r>
              <a:rPr lang="ru-RU" dirty="0" err="1"/>
              <a:t>сликами</a:t>
            </a:r>
            <a:r>
              <a:rPr lang="ru-RU" dirty="0"/>
              <a:t> биогенного происхождения. Пятна </a:t>
            </a:r>
            <a:r>
              <a:rPr lang="ru-RU" sz="1800" dirty="0"/>
              <a:t>группируются около отметки, показанной на навигационных картах как район №671, что позволяет определить подводный источник на дне моря. </a:t>
            </a:r>
          </a:p>
          <a:p>
            <a:pPr algn="just"/>
            <a:r>
              <a:rPr lang="ru-RU" dirty="0"/>
              <a:t>Район № 671, ограниченный окружностью радиусом 500 метров с центром в координатах 44°35,97′ северной широты и 37°52,87′ восточной долготы,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является местом захоронения жертв катастрофы теплохода «Адмирал Нахимов». </a:t>
            </a:r>
            <a:r>
              <a:rPr lang="ru-RU" dirty="0"/>
              <a:t>31.08.1986 г. пассажирский пароход «Адмирал Нахимов» на выходе из Новороссийской бухты столкнулся с сухогрузом «Петр </a:t>
            </a:r>
            <a:r>
              <a:rPr lang="ru-RU" dirty="0" err="1"/>
              <a:t>Васёв</a:t>
            </a:r>
            <a:r>
              <a:rPr lang="ru-RU" dirty="0"/>
              <a:t>» и затонул в 3,5 км от берега. Погибло 423 человека. Пароход лежит на глубине 47 м недалеко от судоходной трассы Новороссийск − Сочи.</a:t>
            </a:r>
          </a:p>
          <a:p>
            <a:pPr algn="just"/>
            <a:r>
              <a:rPr lang="ru-RU" sz="1800" dirty="0"/>
              <a:t>Обнаружение пятен нефтепродуктов на поверхности моря над местом инцидента говорит о необходимости обследования затонувшего судна. 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1D49F8-3683-63B3-BC1F-9135A8532311}"/>
              </a:ext>
            </a:extLst>
          </p:cNvPr>
          <p:cNvSpPr txBox="1"/>
          <p:nvPr/>
        </p:nvSpPr>
        <p:spPr>
          <a:xfrm>
            <a:off x="6234871" y="4715161"/>
            <a:ext cx="54288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hlinkClick r:id="rId5"/>
              </a:rPr>
              <a:t>https://www.scanex.ru/company/news/utechki-nefteproduktov-iz-zatonuvshego-teplokhoda-admiral-nakhimov/</a:t>
            </a:r>
            <a:r>
              <a:rPr lang="ru-RU" sz="800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B1C388-3AE4-C319-BB2A-BF34BAC9F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B90448-24A5-F3F3-C449-997EEE23C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5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812328-2252-B463-2288-C9641E025573}"/>
              </a:ext>
            </a:extLst>
          </p:cNvPr>
          <p:cNvSpPr txBox="1"/>
          <p:nvPr/>
        </p:nvSpPr>
        <p:spPr>
          <a:xfrm>
            <a:off x="451579" y="952127"/>
            <a:ext cx="590693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Одним из доказательств того, что на снимках отобразились именно разливы нефтепродуктов, а не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слики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биогенных или искусственных веществ, служит оптический снимок от 22.07.2021. На рисунке видно его неоднородное строение со светлой внутренней зоной, соответствующей более толстой пленке, и темными краями, что соответствует более тонкой пленке, что  характерно для растекающихся пятен нефтепродуктов. Биогенные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слики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сформированные значительно более тонкими пленками, на оптических снимках отображаются однотонно. </a:t>
            </a:r>
          </a:p>
          <a:p>
            <a:pPr algn="just"/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Специалисты ФГУП «АМП ЧМ» </a:t>
            </a:r>
            <a:r>
              <a:rPr lang="ru-RU" sz="1600" dirty="0">
                <a:effectLst/>
              </a:rPr>
              <a:t>провели осмотр зоны  загрязнения с судна. В указанном районе  обнаружили «фрагментарные , не собираемые средствами ЛРН, пятна». </a:t>
            </a: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0D071-0CAA-9459-A3DE-A1A8E3A7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538" y="1339949"/>
            <a:ext cx="5621099" cy="442249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4D6452-582D-CF3C-0839-68769018D56C}"/>
              </a:ext>
            </a:extLst>
          </p:cNvPr>
          <p:cNvSpPr/>
          <p:nvPr/>
        </p:nvSpPr>
        <p:spPr>
          <a:xfrm>
            <a:off x="6618449" y="5932737"/>
            <a:ext cx="5444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Оптический снимок от 22.07.2021 с линейчатым сликом от нефтепродуктов из района нахождения затонувшего судна</a:t>
            </a:r>
            <a:r>
              <a:rPr lang="ru-RU" sz="1100" dirty="0"/>
              <a:t>.</a:t>
            </a:r>
            <a:r>
              <a:rPr lang="ru-RU" sz="1200" dirty="0"/>
              <a:t> </a:t>
            </a:r>
            <a:r>
              <a:rPr lang="en-US" sz="1200" dirty="0"/>
              <a:t>S</a:t>
            </a:r>
            <a:r>
              <a:rPr lang="ru-RU" sz="1200" dirty="0"/>
              <a:t>entinel-2</a:t>
            </a:r>
            <a:r>
              <a:rPr lang="en-US" sz="1200" dirty="0"/>
              <a:t>A</a:t>
            </a:r>
            <a:r>
              <a:rPr lang="ru-RU" sz="1200" dirty="0"/>
              <a:t> 22.07.2021 © </a:t>
            </a:r>
            <a:r>
              <a:rPr lang="en-US" sz="1200" dirty="0"/>
              <a:t>ESA</a:t>
            </a:r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B2EEB-FCF3-899B-8A53-C61E6CAEE589}"/>
              </a:ext>
            </a:extLst>
          </p:cNvPr>
          <p:cNvSpPr txBox="1"/>
          <p:nvPr/>
        </p:nvSpPr>
        <p:spPr>
          <a:xfrm>
            <a:off x="1713192" y="196179"/>
            <a:ext cx="9290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Верификация результатов анализа спутниковых снимков нефтяных загрязнений морской поверхности</a:t>
            </a:r>
          </a:p>
        </p:txBody>
      </p:sp>
      <p:pic>
        <p:nvPicPr>
          <p:cNvPr id="9" name="Picture 2" descr="https://www.yuga.ru/media/0c/0e/screenshot_5(8)__3mitj0z.jpg">
            <a:extLst>
              <a:ext uri="{FF2B5EF4-FFF2-40B4-BE49-F238E27FC236}">
                <a16:creationId xmlns:a16="http://schemas.microsoft.com/office/drawing/2014/main" id="{1AFECC13-7FA5-4B68-1312-E61136D9B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19910"/>
          <a:stretch/>
        </p:blipFill>
        <p:spPr bwMode="auto">
          <a:xfrm>
            <a:off x="1916799" y="4293398"/>
            <a:ext cx="2810478" cy="20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1309B5-86CB-6CD0-D071-B12937C43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D84B5-8380-C9C1-8F33-629033097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8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396221-7F07-DCBF-86A5-846B78F19FE4}"/>
              </a:ext>
            </a:extLst>
          </p:cNvPr>
          <p:cNvSpPr txBox="1"/>
          <p:nvPr/>
        </p:nvSpPr>
        <p:spPr>
          <a:xfrm>
            <a:off x="761282" y="1180086"/>
            <a:ext cx="457487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 rtl="0">
              <a:spcBef>
                <a:spcPts val="0"/>
              </a:spcBef>
              <a:spcAft>
                <a:spcPts val="0"/>
              </a:spcAft>
            </a:pP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Вероятной причиной просачивания нефтепродуктов из баков теплохода «Адмирал Нахимов» может быть явление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</a:rPr>
              <a:t>даунвелинга</a:t>
            </a:r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. Повышение температуры окружающей воды вокруг судна могло привести к изменению агрегатного состояния остатков топлива в судовых баках и просачиванию легких фракций. Достаточно хорошо проявления наблюдались в последней декаде июля, первой декаде августа и в конце первой декады октября. На приведенном графике температуры косы, расположенной около мыса Утриш, выделяются именно эти периоды, с высокими температурами на глубине 33 метра, что подтверждает гипотезу о прогреве находящихся на дне углеводородов и всплывание легких фракций.  </a:t>
            </a:r>
            <a:endParaRPr lang="ru-RU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9B5F-6A9D-8711-9796-A26D82EA8776}"/>
              </a:ext>
            </a:extLst>
          </p:cNvPr>
          <p:cNvSpPr txBox="1"/>
          <p:nvPr/>
        </p:nvSpPr>
        <p:spPr>
          <a:xfrm>
            <a:off x="1713193" y="196179"/>
            <a:ext cx="8638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Гипотеза о причинах протечек остатков моторного топлива из баков теплохода «Адмирал Нахимов»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1E60E9-4F15-D08C-2B6D-E39D53D4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19" y="1343206"/>
            <a:ext cx="57912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6B7E2-D132-48C9-75E8-B240E9BE10FD}"/>
              </a:ext>
            </a:extLst>
          </p:cNvPr>
          <p:cNvSpPr txBox="1"/>
          <p:nvPr/>
        </p:nvSpPr>
        <p:spPr>
          <a:xfrm>
            <a:off x="5883934" y="3927378"/>
            <a:ext cx="5546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</a:rPr>
              <a:t>Данные температуры на глубине 33 м с косы, расположенной около мыса Утриш.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A9583-6030-CE10-37B4-30FE96907E44}"/>
              </a:ext>
            </a:extLst>
          </p:cNvPr>
          <p:cNvSpPr txBox="1"/>
          <p:nvPr/>
        </p:nvSpPr>
        <p:spPr>
          <a:xfrm>
            <a:off x="5753819" y="4450598"/>
            <a:ext cx="6094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8900" indent="457200"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Дополнительно проанализированы поля температуры, геострофической скорости течений, скорости ветра по данным с Морского портала ФГБУН ФИЦ «Морской гидрофизический институт РАН». В результате анализа данных установлено наличие комбинированного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</a:rPr>
              <a:t>даунвелинга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 в указанные периоды в исследуемом районе. </a:t>
            </a:r>
            <a:endParaRPr lang="ru-RU" dirty="0">
              <a:effectLst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582D9B-F31C-F4B3-1A70-8A76F4915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378B7-C6EB-5453-6B71-F9BDDFBD2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0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west.userapi.com/sun9-39/s/v1/ig2/oiwyy48EgiXcY0ONC14KG3sctOsihd8IY6JYhWQxVqAV56CUHWfWYGVbzgRZuh2lxCmg9A93xxnN68PkL7qUf3j1.jpg?size=901x412&amp;quality=96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42" y="1626302"/>
            <a:ext cx="6474762" cy="354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Ksenia\cloud\обмен со Стасом\Утриш статья\fig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5"/>
          <a:stretch/>
        </p:blipFill>
        <p:spPr bwMode="auto">
          <a:xfrm>
            <a:off x="8093687" y="1434461"/>
            <a:ext cx="3077520" cy="35430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5125" y="788130"/>
            <a:ext cx="848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Термокоса</a:t>
            </a:r>
            <a:r>
              <a:rPr lang="ru-RU" dirty="0"/>
              <a:t> из 6 датчиков температуры </a:t>
            </a:r>
            <a:r>
              <a:rPr lang="en-US" dirty="0" err="1"/>
              <a:t>Starmon</a:t>
            </a:r>
            <a:r>
              <a:rPr lang="en-US" dirty="0"/>
              <a:t> </a:t>
            </a:r>
            <a:r>
              <a:rPr lang="ru-RU" dirty="0"/>
              <a:t>работала в районе мыса Малый Утриш на глубине 34 м в период с </a:t>
            </a:r>
            <a:r>
              <a:rPr lang="en-US" dirty="0"/>
              <a:t>15 </a:t>
            </a:r>
            <a:r>
              <a:rPr lang="ru-RU" dirty="0"/>
              <a:t>марта </a:t>
            </a:r>
            <a:r>
              <a:rPr lang="en-US" dirty="0"/>
              <a:t>2021 </a:t>
            </a:r>
            <a:r>
              <a:rPr lang="ru-RU" dirty="0"/>
              <a:t>по</a:t>
            </a:r>
            <a:r>
              <a:rPr lang="en-US" dirty="0"/>
              <a:t> 19 </a:t>
            </a:r>
            <a:r>
              <a:rPr lang="ru-RU" dirty="0"/>
              <a:t>мая</a:t>
            </a:r>
            <a:r>
              <a:rPr lang="en-US" dirty="0"/>
              <a:t> 2022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2423" y="5481448"/>
            <a:ext cx="10481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Silvestrova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Myslenkov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Puzina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O.;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Mizyuk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Bykhalova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O. Water Structure in the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Utrish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Nature Reserve (Black Sea) during 2020–2021 According to Thermistor Chain Data.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J. Mar. Sci. Eng.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2023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887. https://doi.org/10.3390/jmse11040887</a:t>
            </a:r>
            <a:endParaRPr lang="ru-R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07C5B8-0DDA-8A28-16BA-117202F575E6}"/>
              </a:ext>
            </a:extLst>
          </p:cNvPr>
          <p:cNvSpPr txBox="1"/>
          <p:nvPr/>
        </p:nvSpPr>
        <p:spPr>
          <a:xfrm>
            <a:off x="1713193" y="196179"/>
            <a:ext cx="8638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/>
              <a:t>Термокоса</a:t>
            </a:r>
            <a:r>
              <a:rPr lang="ru-RU" sz="2000" b="1" dirty="0"/>
              <a:t> в районе мыса Малый Утриш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AE304-0867-B13D-BE60-EB8AC0712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55" y="788130"/>
            <a:ext cx="1798476" cy="853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8659B2-7A25-1C1A-B54B-557F9CBCD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1AE53C-585D-DC6A-2367-8A31DA4A2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0" y="141583"/>
            <a:ext cx="827334" cy="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0" y="897180"/>
            <a:ext cx="8578075" cy="5583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774" y="3268717"/>
            <a:ext cx="3058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 данным измерений термокосы в Утрише, летом 2021 года на глубине 28-33 м в течение продолжительного времени регистрировалась температура воды около 23° и несколько раз кратковременно до 25 °. 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766739" y="3023803"/>
            <a:ext cx="1504076" cy="810393"/>
          </a:xfrm>
          <a:prstGeom prst="straightConnector1">
            <a:avLst/>
          </a:prstGeom>
          <a:ln w="412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24761" y="3268717"/>
            <a:ext cx="2346091" cy="840828"/>
          </a:xfrm>
          <a:prstGeom prst="straightConnector1">
            <a:avLst/>
          </a:prstGeom>
          <a:ln w="412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0BA6A9-AD4C-3353-4D68-E41FE4A494F1}"/>
              </a:ext>
            </a:extLst>
          </p:cNvPr>
          <p:cNvSpPr txBox="1"/>
          <p:nvPr/>
        </p:nvSpPr>
        <p:spPr>
          <a:xfrm>
            <a:off x="1549290" y="280603"/>
            <a:ext cx="967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Результаты измерения температуры воды на глубине в районе мыса Малый Утриш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C566DD-81F1-8785-8A82-C1256458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848" y="130141"/>
            <a:ext cx="421949" cy="4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501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2146</Words>
  <Application>Microsoft Office PowerPoint</Application>
  <PresentationFormat>Широкоэкранный</PresentationFormat>
  <Paragraphs>77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ff2</vt:lpstr>
      <vt:lpstr>Times New Roman</vt:lpstr>
      <vt:lpstr>Тема Office</vt:lpstr>
      <vt:lpstr>ВЛИЯНИЕ ДАУНВЕЛЛИНГА НА УТЕЧКУ ТОПЛИВА С ЗАТОНУВШЕГО ТЕПЛОХОДА «АДМИРАЛ НАХИМОВ»  Мысленков С.А.1,2,3, Кучейко А.А.4,5, Козырева А.Ю.6, Коваль Г.Я.5 1 МГУ имени М.В. Ломоносова, stasocean@gmail.com  2 Гидрометцентр России, hmc@mecom.ru  3 Институт океанологии им. П.П. Ширшова РАН,  4 Московский авиационный институт, KuchejkoAA@mai.ru    5 ООО “РИСКСАТ”, alexindia@mail.ru  6 ФГБУН ФИЦ «Морской гидрофизический институт РАН», anna.antonyuk88@gmail.com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Потепление ТПО в Черном море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ДАУНВЕЛЛИНГА НА УТЕЧКУ ТОПЛИВА С ЗАТОНУВШЕГО ТЕПЛОХОДА «АДМИРАЛ НАХИМОВ»  Мысленков С.А.1,2,3, Кучейко А.А.4,5, Козырева А.Ю.6, Коваль Г.Я.5 1 МГУ имени М.В. Ломоносова, stasocean@gmail.com  2 Гидрометцентр России, hmc@mecom.ru  3 Институт океанологии им. П.П. Ширшова РАН,  4 Московский авиационный институт, KuchejkoAA@mai.ru    5 ООО “РИСКСАТ”, alexindia@mail.ru  6 ФГБУН ФИЦ «Морской гидрофизический институт РАН», anna.antonyuk88@gmail.com</dc:title>
  <dc:creator>ivan</dc:creator>
  <cp:lastModifiedBy>Катя Cветличная</cp:lastModifiedBy>
  <cp:revision>23</cp:revision>
  <dcterms:created xsi:type="dcterms:W3CDTF">2023-05-22T18:33:40Z</dcterms:created>
  <dcterms:modified xsi:type="dcterms:W3CDTF">2023-07-16T17:35:46Z</dcterms:modified>
</cp:coreProperties>
</file>